
<file path=[Content_Types].xml><?xml version="1.0" encoding="utf-8"?>
<Types xmlns="http://schemas.openxmlformats.org/package/2006/content-types">
  <Default ContentType="image/svg+xml" Extension="svg"/>
  <Default ContentType="application/xml" Extension="xml"/>
  <Default ContentType="image/png" Extension="png"/>
  <Default ContentType="image/jpeg" Extension="jpe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Master+xml" PartName="/ppt/slideMasters/slideMaster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16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1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1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y="6858000" cx="12192000"/>
  <p:notesSz cx="6858000" cy="9144000"/>
  <p:defaultTextStyle>
    <a:defPPr lvl="0">
      <a:defRPr lang="uk-UA"/>
    </a:defPPr>
    <a:lvl1pPr defTabSz="914400" eaLnBrk="1" hangingPunct="1" latinLnBrk="0" lvl="0" marL="0" rtl="0" algn="l">
      <a:defRPr kern="1200" sz="1800">
        <a:solidFill>
          <a:schemeClr val="tx1"/>
        </a:solidFill>
        <a:latin typeface="+mn-lt"/>
        <a:ea typeface="+mn-ea"/>
        <a:cs typeface="+mn-cs"/>
      </a:defRPr>
    </a:lvl1pPr>
    <a:lvl2pPr defTabSz="914400" eaLnBrk="1" hangingPunct="1" latinLnBrk="0" lvl="1" marL="457200" rtl="0" algn="l">
      <a:defRPr kern="1200" sz="1800">
        <a:solidFill>
          <a:schemeClr val="tx1"/>
        </a:solidFill>
        <a:latin typeface="+mn-lt"/>
        <a:ea typeface="+mn-ea"/>
        <a:cs typeface="+mn-cs"/>
      </a:defRPr>
    </a:lvl2pPr>
    <a:lvl3pPr defTabSz="914400" eaLnBrk="1" hangingPunct="1" latinLnBrk="0" lvl="2" marL="914400" rtl="0" algn="l">
      <a:defRPr kern="1200" sz="1800">
        <a:solidFill>
          <a:schemeClr val="tx1"/>
        </a:solidFill>
        <a:latin typeface="+mn-lt"/>
        <a:ea typeface="+mn-ea"/>
        <a:cs typeface="+mn-cs"/>
      </a:defRPr>
    </a:lvl3pPr>
    <a:lvl4pPr defTabSz="914400" eaLnBrk="1" hangingPunct="1" latinLnBrk="0" lvl="3" marL="1371600" rtl="0" algn="l">
      <a:defRPr kern="1200" sz="1800">
        <a:solidFill>
          <a:schemeClr val="tx1"/>
        </a:solidFill>
        <a:latin typeface="+mn-lt"/>
        <a:ea typeface="+mn-ea"/>
        <a:cs typeface="+mn-cs"/>
      </a:defRPr>
    </a:lvl4pPr>
    <a:lvl5pPr defTabSz="914400" eaLnBrk="1" hangingPunct="1" latinLnBrk="0" lvl="4" marL="1828800" rtl="0" algn="l">
      <a:defRPr kern="1200" sz="1800">
        <a:solidFill>
          <a:schemeClr val="tx1"/>
        </a:solidFill>
        <a:latin typeface="+mn-lt"/>
        <a:ea typeface="+mn-ea"/>
        <a:cs typeface="+mn-cs"/>
      </a:defRPr>
    </a:lvl5pPr>
    <a:lvl6pPr defTabSz="914400" eaLnBrk="1" hangingPunct="1" latinLnBrk="0" lvl="5" marL="2286000" rtl="0" algn="l">
      <a:defRPr kern="1200" sz="1800">
        <a:solidFill>
          <a:schemeClr val="tx1"/>
        </a:solidFill>
        <a:latin typeface="+mn-lt"/>
        <a:ea typeface="+mn-ea"/>
        <a:cs typeface="+mn-cs"/>
      </a:defRPr>
    </a:lvl6pPr>
    <a:lvl7pPr defTabSz="914400" eaLnBrk="1" hangingPunct="1" latinLnBrk="0" lvl="6" marL="2743200" rtl="0" algn="l">
      <a:defRPr kern="1200" sz="1800">
        <a:solidFill>
          <a:schemeClr val="tx1"/>
        </a:solidFill>
        <a:latin typeface="+mn-lt"/>
        <a:ea typeface="+mn-ea"/>
        <a:cs typeface="+mn-cs"/>
      </a:defRPr>
    </a:lvl7pPr>
    <a:lvl8pPr defTabSz="914400" eaLnBrk="1" hangingPunct="1" latinLnBrk="0" lvl="7" marL="3200400" rtl="0" algn="l">
      <a:defRPr kern="1200" sz="1800">
        <a:solidFill>
          <a:schemeClr val="tx1"/>
        </a:solidFill>
        <a:latin typeface="+mn-lt"/>
        <a:ea typeface="+mn-ea"/>
        <a:cs typeface="+mn-cs"/>
      </a:defRPr>
    </a:lvl8pPr>
    <a:lvl9pPr defTabSz="914400" eaLnBrk="1" hangingPunct="1" latinLnBrk="0" lvl="8" marL="3657600" rtl="0" algn="l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>
        <p15:guide id="1" orient="horz" pos="2137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1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1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37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21" Type="http://schemas.openxmlformats.org/officeDocument/2006/relationships/slide" Target="slides/slide16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1.xml"/><Relationship Id="rId3" Type="http://schemas.openxmlformats.org/officeDocument/2006/relationships/presProps" Target="presProps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AA5D03-5C31-452D-B1A4-A9E3F4C80FA6}" type="datetimeFigureOut">
              <a:rPr lang="ru-RU" smtClean="0"/>
              <a:pPr/>
              <a:t>28.07.2026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2F57BA-7B7E-4D96-808F-18341065CB2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2F57BA-7B7E-4D96-808F-18341065CB25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F0742F6-57BC-7693-2237-5E79368714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="" xmlns:a16="http://schemas.microsoft.com/office/drawing/2014/main" id="{8F462BA0-D989-2700-87F4-927DAF8114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="" xmlns:a16="http://schemas.microsoft.com/office/drawing/2014/main" id="{17A80032-7427-4BFF-8893-62B869B0E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9992F-E363-4614-B5F5-437465878738}" type="datetimeFigureOut">
              <a:rPr lang="uk-UA" smtClean="0"/>
              <a:pPr/>
              <a:t>28.07.2026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="" xmlns:a16="http://schemas.microsoft.com/office/drawing/2014/main" id="{1FC18F7B-15B3-CB02-08E0-904698390B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="" xmlns:a16="http://schemas.microsoft.com/office/drawing/2014/main" id="{2C0B9E75-5A0A-E230-D9C5-E96BAFAAD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3E3C6-25B5-4409-B904-C3B3ED13F49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78536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7465EA4-54FE-5CAE-D684-4648869498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="" xmlns:a16="http://schemas.microsoft.com/office/drawing/2014/main" id="{832712E6-4169-C435-17D1-508D195AA7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="" xmlns:a16="http://schemas.microsoft.com/office/drawing/2014/main" id="{8A879FA7-A5DA-6692-A94A-25D29E1DA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9992F-E363-4614-B5F5-437465878738}" type="datetimeFigureOut">
              <a:rPr lang="uk-UA" smtClean="0"/>
              <a:pPr/>
              <a:t>28.07.2026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="" xmlns:a16="http://schemas.microsoft.com/office/drawing/2014/main" id="{39731AEF-F8C8-0F62-A9EC-4269FEC4B5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="" xmlns:a16="http://schemas.microsoft.com/office/drawing/2014/main" id="{EB0F0B54-0E82-BF80-8D71-B855407281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3E3C6-25B5-4409-B904-C3B3ED13F49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699329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B2805B7-CA36-E387-1657-3345823F99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="" xmlns:a16="http://schemas.microsoft.com/office/drawing/2014/main" id="{E6E6FAE0-659E-0C43-43D0-CEAD66EC5C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="" xmlns:a16="http://schemas.microsoft.com/office/drawing/2014/main" id="{59F2C71D-8211-FBF7-CE11-63A83008B2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9992F-E363-4614-B5F5-437465878738}" type="datetimeFigureOut">
              <a:rPr lang="uk-UA" smtClean="0"/>
              <a:pPr/>
              <a:t>28.07.2026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="" xmlns:a16="http://schemas.microsoft.com/office/drawing/2014/main" id="{BDFFCC2E-A7EA-678B-EEB8-56C394FF6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="" xmlns:a16="http://schemas.microsoft.com/office/drawing/2014/main" id="{8131DF17-DA9B-6821-7334-7BF416D8A3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3E3C6-25B5-4409-B904-C3B3ED13F49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899186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808766C-FBE6-50CD-4103-AEBF363B5E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="" xmlns:a16="http://schemas.microsoft.com/office/drawing/2014/main" id="{10C9C166-5CD3-196A-6A33-95C7EB9A36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="" xmlns:a16="http://schemas.microsoft.com/office/drawing/2014/main" id="{BED1A4FF-0E11-337B-933F-32A877A4F2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="" xmlns:a16="http://schemas.microsoft.com/office/drawing/2014/main" id="{E8DDBFBC-11E6-645A-F26D-BFA41F0E3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9992F-E363-4614-B5F5-437465878738}" type="datetimeFigureOut">
              <a:rPr lang="uk-UA" smtClean="0"/>
              <a:pPr/>
              <a:t>28.07.2026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="" xmlns:a16="http://schemas.microsoft.com/office/drawing/2014/main" id="{8125264A-1FC5-19BF-A7F0-8061B82AD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="" xmlns:a16="http://schemas.microsoft.com/office/drawing/2014/main" id="{4BD877B1-D7AC-C3DA-16CB-8A9842495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3E3C6-25B5-4409-B904-C3B3ED13F49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545396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CE159E1-491E-0FF5-90B5-8A679FDA41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="" xmlns:a16="http://schemas.microsoft.com/office/drawing/2014/main" id="{3A1892D4-CD74-6E35-F7E2-30B1FD56B1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="" xmlns:a16="http://schemas.microsoft.com/office/drawing/2014/main" id="{875F7A3D-E9A9-7AE8-EB51-2B8EE03597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="" xmlns:a16="http://schemas.microsoft.com/office/drawing/2014/main" id="{065B0BCC-C1A6-2152-3623-390122B687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="" xmlns:a16="http://schemas.microsoft.com/office/drawing/2014/main" id="{F54D325B-5FEB-A03D-BB70-4A0EB70F31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="" xmlns:a16="http://schemas.microsoft.com/office/drawing/2014/main" id="{19AC3ADC-1798-51C7-A265-FF1F3EC018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9992F-E363-4614-B5F5-437465878738}" type="datetimeFigureOut">
              <a:rPr lang="uk-UA" smtClean="0"/>
              <a:pPr/>
              <a:t>28.07.2026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="" xmlns:a16="http://schemas.microsoft.com/office/drawing/2014/main" id="{AFA0CED1-56A7-FDB8-4913-024BFA116C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="" xmlns:a16="http://schemas.microsoft.com/office/drawing/2014/main" id="{4A150344-F266-F029-CD95-2D702370A3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3E3C6-25B5-4409-B904-C3B3ED13F49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2460695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5847460-889C-197E-A859-58FD2302A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="" xmlns:a16="http://schemas.microsoft.com/office/drawing/2014/main" id="{D330C86B-B7F4-775C-1CD9-2AAC4250D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9992F-E363-4614-B5F5-437465878738}" type="datetimeFigureOut">
              <a:rPr lang="uk-UA" smtClean="0"/>
              <a:pPr/>
              <a:t>28.07.2026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="" xmlns:a16="http://schemas.microsoft.com/office/drawing/2014/main" id="{63557C59-EA0B-81F6-8FCF-5E22D7E7C3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="" xmlns:a16="http://schemas.microsoft.com/office/drawing/2014/main" id="{514544BB-A1D0-3436-FF30-1A4D17B404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3E3C6-25B5-4409-B904-C3B3ED13F49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618426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="" xmlns:a16="http://schemas.microsoft.com/office/drawing/2014/main" id="{2B1B0385-3CBB-6DE1-931B-2B82380564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9992F-E363-4614-B5F5-437465878738}" type="datetimeFigureOut">
              <a:rPr lang="uk-UA" smtClean="0"/>
              <a:pPr/>
              <a:t>28.07.2026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="" xmlns:a16="http://schemas.microsoft.com/office/drawing/2014/main" id="{7933BBA7-AB8C-D3DD-4EA8-AFC8369A93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="" xmlns:a16="http://schemas.microsoft.com/office/drawing/2014/main" id="{C80A1B0B-7CD8-B3C4-3877-F5CE4DD48A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3E3C6-25B5-4409-B904-C3B3ED13F49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183709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972CA6A-B80A-7726-B47C-6780C6F3EA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="" xmlns:a16="http://schemas.microsoft.com/office/drawing/2014/main" id="{13AAA550-7162-4DD8-9CEF-2064346D2F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="" xmlns:a16="http://schemas.microsoft.com/office/drawing/2014/main" id="{B8AF01F8-1904-8077-497F-8EAFA5BBAA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="" xmlns:a16="http://schemas.microsoft.com/office/drawing/2014/main" id="{20BF6780-0E68-09CC-A7B6-2183CF7A6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9992F-E363-4614-B5F5-437465878738}" type="datetimeFigureOut">
              <a:rPr lang="uk-UA" smtClean="0"/>
              <a:pPr/>
              <a:t>28.07.2026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="" xmlns:a16="http://schemas.microsoft.com/office/drawing/2014/main" id="{C569C5A5-5BD2-EB26-9F79-C9657DBDFA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="" xmlns:a16="http://schemas.microsoft.com/office/drawing/2014/main" id="{38BC7551-A868-4FA3-172E-EC4998794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3E3C6-25B5-4409-B904-C3B3ED13F49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818805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A61213D-4A8D-38D5-F3F2-CD16B27909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="" xmlns:a16="http://schemas.microsoft.com/office/drawing/2014/main" id="{49869489-395A-F0DC-9F31-127FEB7E6D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="" xmlns:a16="http://schemas.microsoft.com/office/drawing/2014/main" id="{AF8AB8A8-F6B6-5911-B94E-D1025DB4B7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="" xmlns:a16="http://schemas.microsoft.com/office/drawing/2014/main" id="{4F87CA70-CE28-5AEE-4F1C-146AD72141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9992F-E363-4614-B5F5-437465878738}" type="datetimeFigureOut">
              <a:rPr lang="uk-UA" smtClean="0"/>
              <a:pPr/>
              <a:t>28.07.2026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="" xmlns:a16="http://schemas.microsoft.com/office/drawing/2014/main" id="{8AF5CCA7-5826-21AE-6C55-B1D1828C3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="" xmlns:a16="http://schemas.microsoft.com/office/drawing/2014/main" id="{94206DF2-25EC-6C7D-AC04-43516A9878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3E3C6-25B5-4409-B904-C3B3ED13F49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764711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CC31422-175C-239B-2C9C-4E5DAD90E8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="" xmlns:a16="http://schemas.microsoft.com/office/drawing/2014/main" id="{5C50E3DE-BA0E-3250-7693-04FF0FFD5E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="" xmlns:a16="http://schemas.microsoft.com/office/drawing/2014/main" id="{F085C1FD-2C50-06EC-F853-35691C34D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9992F-E363-4614-B5F5-437465878738}" type="datetimeFigureOut">
              <a:rPr lang="uk-UA" smtClean="0"/>
              <a:pPr/>
              <a:t>28.07.2026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="" xmlns:a16="http://schemas.microsoft.com/office/drawing/2014/main" id="{EBC5A264-A5D6-7DE6-B565-7A60A450B6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="" xmlns:a16="http://schemas.microsoft.com/office/drawing/2014/main" id="{1CAD1CE1-2FE0-FDDF-5123-366B54804A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3E3C6-25B5-4409-B904-C3B3ED13F49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896089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="" xmlns:a16="http://schemas.microsoft.com/office/drawing/2014/main" id="{25ED4BA1-650B-AA22-0C42-77525DAC53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="" xmlns:a16="http://schemas.microsoft.com/office/drawing/2014/main" id="{BD81C900-67EA-AB92-1508-0AEEC1988F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="" xmlns:a16="http://schemas.microsoft.com/office/drawing/2014/main" id="{CA7185FD-9218-6C23-382D-83849F1269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9992F-E363-4614-B5F5-437465878738}" type="datetimeFigureOut">
              <a:rPr lang="uk-UA" smtClean="0"/>
              <a:pPr/>
              <a:t>28.07.2026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="" xmlns:a16="http://schemas.microsoft.com/office/drawing/2014/main" id="{51F86F2A-94A0-746E-2673-227974D95C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="" xmlns:a16="http://schemas.microsoft.com/office/drawing/2014/main" id="{A8282C10-8A38-09B8-5850-A02E1AEF5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3E3C6-25B5-4409-B904-C3B3ED13F49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726979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="" xmlns:a16="http://schemas.microsoft.com/office/drawing/2014/main" id="{06B7BE08-C34B-2B42-E07E-4D71C31872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="" xmlns:a16="http://schemas.microsoft.com/office/drawing/2014/main" id="{281AB759-B7A9-FBC6-F2AB-95898C6546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="" xmlns:a16="http://schemas.microsoft.com/office/drawing/2014/main" id="{D212E180-2D99-ECF1-1334-8C0147C37A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D9992F-E363-4614-B5F5-437465878738}" type="datetimeFigureOut">
              <a:rPr lang="uk-UA" smtClean="0"/>
              <a:pPr/>
              <a:t>28.07.2026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="" xmlns:a16="http://schemas.microsoft.com/office/drawing/2014/main" id="{786DC416-95C3-F570-7FAC-BEC5E1F01C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="" xmlns:a16="http://schemas.microsoft.com/office/drawing/2014/main" id="{347A0E3F-1975-0C65-182C-6F6C934D6F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33E3C6-25B5-4409-B904-C3B3ED13F49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915545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sv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svg"/><Relationship Id="rId5" Type="http://schemas.openxmlformats.org/officeDocument/2006/relationships/image" Target="../media/image9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="" xmlns:a16="http://schemas.microsoft.com/office/drawing/2014/main" id="{4571A887-6273-5EBF-EB1E-FA7C72059B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Графіка 2">
            <a:extLst>
              <a:ext uri="{FF2B5EF4-FFF2-40B4-BE49-F238E27FC236}">
                <a16:creationId xmlns="" xmlns:a16="http://schemas.microsoft.com/office/drawing/2014/main" id="{DFF0D089-6421-3114-D628-7E0D95075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14734" r="19827" b="7119"/>
          <a:stretch>
            <a:fillRect/>
          </a:stretch>
        </p:blipFill>
        <p:spPr>
          <a:xfrm>
            <a:off x="-1" y="1260971"/>
            <a:ext cx="12192001" cy="5597030"/>
          </a:xfrm>
          <a:prstGeom prst="rect">
            <a:avLst/>
          </a:prstGeom>
        </p:spPr>
      </p:pic>
      <p:sp>
        <p:nvSpPr>
          <p:cNvPr id="116" name="Google Shape;108;p2">
            <a:extLst>
              <a:ext uri="{FF2B5EF4-FFF2-40B4-BE49-F238E27FC236}">
                <a16:creationId xmlns="" xmlns:a16="http://schemas.microsoft.com/office/drawing/2014/main" id="{9DEBA45B-C203-84C0-208A-9534E5BAB705}"/>
              </a:ext>
            </a:extLst>
          </p:cNvPr>
          <p:cNvSpPr txBox="1"/>
          <p:nvPr/>
        </p:nvSpPr>
        <p:spPr>
          <a:xfrm>
            <a:off x="263592" y="3404102"/>
            <a:ext cx="11525694" cy="2800726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400" dirty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ЗВІТ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400" dirty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за </a:t>
            </a:r>
            <a:r>
              <a:rPr lang="ru-RU" sz="4400" dirty="0" smtClean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І </a:t>
            </a:r>
            <a:r>
              <a:rPr lang="ru-RU" sz="4400" dirty="0" err="1" smtClean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півріччя</a:t>
            </a:r>
            <a:r>
              <a:rPr lang="ru-RU" sz="4400" dirty="0" smtClean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 2026 року </a:t>
            </a:r>
            <a:r>
              <a:rPr lang="ru-RU" sz="4400" dirty="0" err="1" smtClean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поліцейських</a:t>
            </a:r>
            <a:r>
              <a:rPr lang="ru-RU" sz="4400" dirty="0" smtClean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 </a:t>
            </a:r>
            <a:r>
              <a:rPr lang="ru-RU" sz="4400" dirty="0" err="1" smtClean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офіцерів</a:t>
            </a:r>
            <a:endParaRPr lang="ru-RU" sz="4400" dirty="0">
              <a:solidFill>
                <a:srgbClr val="182947"/>
              </a:solidFill>
              <a:latin typeface="Times New Roman" pitchFamily="18" charset="0"/>
              <a:ea typeface="Proxima Nova"/>
              <a:cs typeface="Times New Roman" pitchFamily="18" charset="0"/>
              <a:sym typeface="Proxima Nov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400" dirty="0" err="1" smtClean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Татарбунарської</a:t>
            </a:r>
            <a:r>
              <a:rPr lang="ru-RU" sz="4400" dirty="0" smtClean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 </a:t>
            </a:r>
            <a:r>
              <a:rPr lang="ru-RU" sz="4400" dirty="0" err="1" smtClean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міської</a:t>
            </a:r>
            <a:r>
              <a:rPr lang="ru-RU" sz="4400" dirty="0" smtClean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 </a:t>
            </a:r>
            <a:r>
              <a:rPr lang="ru-RU" sz="4400" dirty="0" err="1" smtClean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територіальної</a:t>
            </a:r>
            <a:r>
              <a:rPr lang="ru-RU" sz="4400" dirty="0" smtClean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 </a:t>
            </a:r>
            <a:r>
              <a:rPr lang="ru-RU" sz="4400" dirty="0" err="1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громади</a:t>
            </a:r>
            <a:endParaRPr lang="ru-RU" sz="4400" dirty="0">
              <a:solidFill>
                <a:srgbClr val="182947"/>
              </a:solidFill>
              <a:latin typeface="Times New Roman" pitchFamily="18" charset="0"/>
              <a:ea typeface="Proxima Nova"/>
              <a:cs typeface="Times New Roman" pitchFamily="18" charset="0"/>
              <a:sym typeface="Proxima Nova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A2B4B6FE-6CDC-5457-8A33-0CA041B36B8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5194518" y="1294445"/>
            <a:ext cx="1712756" cy="178412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312654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BF16DB96-FFA5-2363-3816-E0BA61A474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Графіка 2">
            <a:extLst>
              <a:ext uri="{FF2B5EF4-FFF2-40B4-BE49-F238E27FC236}">
                <a16:creationId xmlns="" xmlns:a16="http://schemas.microsoft.com/office/drawing/2014/main" id="{91521584-0969-3B81-1187-B0DAFEBBD2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14734" r="19827" b="7119"/>
          <a:stretch>
            <a:fillRect/>
          </a:stretch>
        </p:blipFill>
        <p:spPr>
          <a:xfrm>
            <a:off x="-1" y="1260971"/>
            <a:ext cx="12192001" cy="5597030"/>
          </a:xfrm>
          <a:prstGeom prst="rect">
            <a:avLst/>
          </a:prstGeom>
        </p:spPr>
      </p:pic>
      <p:sp>
        <p:nvSpPr>
          <p:cNvPr id="12" name="Google Shape;108;p2">
            <a:extLst>
              <a:ext uri="{FF2B5EF4-FFF2-40B4-BE49-F238E27FC236}">
                <a16:creationId xmlns="" xmlns:a16="http://schemas.microsoft.com/office/drawing/2014/main" id="{32FB0227-FCC4-B56C-4657-5446237E6D6B}"/>
              </a:ext>
            </a:extLst>
          </p:cNvPr>
          <p:cNvSpPr txBox="1"/>
          <p:nvPr/>
        </p:nvSpPr>
        <p:spPr>
          <a:xfrm>
            <a:off x="329609" y="469443"/>
            <a:ext cx="11525694" cy="461624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dirty="0" smtClean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Татарбунарська міська територіальна громада</a:t>
            </a:r>
            <a:endParaRPr lang="uk-UA" sz="1600" dirty="0">
              <a:solidFill>
                <a:srgbClr val="182947"/>
              </a:solidFill>
              <a:latin typeface="Times New Roman" pitchFamily="18" charset="0"/>
              <a:ea typeface="Proxima Nova"/>
              <a:cs typeface="Times New Roman" pitchFamily="18" charset="0"/>
              <a:sym typeface="Proxima Nova"/>
            </a:endParaRPr>
          </a:p>
        </p:txBody>
      </p:sp>
      <p:sp>
        <p:nvSpPr>
          <p:cNvPr id="20" name="Google Shape;108;p2">
            <a:extLst>
              <a:ext uri="{FF2B5EF4-FFF2-40B4-BE49-F238E27FC236}">
                <a16:creationId xmlns="" xmlns:a16="http://schemas.microsoft.com/office/drawing/2014/main" id="{DA423CCB-83C6-2159-A6F1-0C2BEF2AAC40}"/>
              </a:ext>
            </a:extLst>
          </p:cNvPr>
          <p:cNvSpPr txBox="1"/>
          <p:nvPr/>
        </p:nvSpPr>
        <p:spPr>
          <a:xfrm>
            <a:off x="329609" y="1478951"/>
            <a:ext cx="11525694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Наведені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нижче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відомості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визначають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ключові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характеристики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територіальної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громади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окреслюють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обсяг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роботи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поліцейських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офіцерів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громади</a:t>
            </a:r>
            <a:endParaRPr lang="uk-UA" sz="1600" dirty="0">
              <a:latin typeface="Times New Roman" pitchFamily="18" charset="0"/>
              <a:ea typeface="Proxima Nova"/>
              <a:cs typeface="Times New Roman" pitchFamily="18" charset="0"/>
              <a:sym typeface="Proxima Nova"/>
            </a:endParaRPr>
          </a:p>
        </p:txBody>
      </p:sp>
      <p:grpSp>
        <p:nvGrpSpPr>
          <p:cNvPr id="44" name="Групувати 43">
            <a:extLst>
              <a:ext uri="{FF2B5EF4-FFF2-40B4-BE49-F238E27FC236}">
                <a16:creationId xmlns="" xmlns:a16="http://schemas.microsoft.com/office/drawing/2014/main" id="{01390751-8444-CB0F-1743-FB8B9222C14B}"/>
              </a:ext>
            </a:extLst>
          </p:cNvPr>
          <p:cNvGrpSpPr/>
          <p:nvPr/>
        </p:nvGrpSpPr>
        <p:grpSpPr>
          <a:xfrm>
            <a:off x="329609" y="2497725"/>
            <a:ext cx="2537885" cy="3756251"/>
            <a:chOff x="1052835" y="2537463"/>
            <a:chExt cx="2537885" cy="3756251"/>
          </a:xfrm>
        </p:grpSpPr>
        <p:sp>
          <p:nvSpPr>
            <p:cNvPr id="22" name="Овал 21">
              <a:extLst>
                <a:ext uri="{FF2B5EF4-FFF2-40B4-BE49-F238E27FC236}">
                  <a16:creationId xmlns="" xmlns:a16="http://schemas.microsoft.com/office/drawing/2014/main" id="{6F334054-FB6F-3725-BA35-50499E6C7F32}"/>
                </a:ext>
              </a:extLst>
            </p:cNvPr>
            <p:cNvSpPr/>
            <p:nvPr/>
          </p:nvSpPr>
          <p:spPr>
            <a:xfrm>
              <a:off x="1798906" y="2537463"/>
              <a:ext cx="1040579" cy="1040579"/>
            </a:xfrm>
            <a:prstGeom prst="ellipse">
              <a:avLst/>
            </a:prstGeom>
            <a:solidFill>
              <a:srgbClr val="182947"/>
            </a:solidFill>
            <a:ln>
              <a:noFill/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37" name="Групувати 36">
              <a:extLst>
                <a:ext uri="{FF2B5EF4-FFF2-40B4-BE49-F238E27FC236}">
                  <a16:creationId xmlns="" xmlns:a16="http://schemas.microsoft.com/office/drawing/2014/main" id="{E4EB4CBA-4E0E-7928-BBAF-9B26BF1E2C05}"/>
                </a:ext>
              </a:extLst>
            </p:cNvPr>
            <p:cNvGrpSpPr/>
            <p:nvPr/>
          </p:nvGrpSpPr>
          <p:grpSpPr>
            <a:xfrm>
              <a:off x="1063165" y="3057754"/>
              <a:ext cx="2522390" cy="3235960"/>
              <a:chOff x="1063165" y="3057754"/>
              <a:chExt cx="2522390" cy="3235960"/>
            </a:xfrm>
          </p:grpSpPr>
          <p:sp>
            <p:nvSpPr>
              <p:cNvPr id="21" name="Прямокутник: округлені кути 20">
                <a:extLst>
                  <a:ext uri="{FF2B5EF4-FFF2-40B4-BE49-F238E27FC236}">
                    <a16:creationId xmlns="" xmlns:a16="http://schemas.microsoft.com/office/drawing/2014/main" id="{02CCA936-62AE-D963-1CED-BDE79355C542}"/>
                  </a:ext>
                </a:extLst>
              </p:cNvPr>
              <p:cNvSpPr/>
              <p:nvPr/>
            </p:nvSpPr>
            <p:spPr>
              <a:xfrm>
                <a:off x="1063165" y="3057754"/>
                <a:ext cx="2522390" cy="3235960"/>
              </a:xfrm>
              <a:prstGeom prst="roundRect">
                <a:avLst>
                  <a:gd name="adj" fmla="val 6489"/>
                </a:avLst>
              </a:prstGeom>
              <a:noFill/>
              <a:ln w="25400">
                <a:solidFill>
                  <a:srgbClr val="182947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>
                  <a:latin typeface="Times New Roman" pitchFamily="18" charset="0"/>
                  <a:cs typeface="Times New Roman" pitchFamily="18" charset="0"/>
                </a:endParaRPr>
              </a:p>
            </p:txBody>
          </p:sp>
          <p:grpSp>
            <p:nvGrpSpPr>
              <p:cNvPr id="35" name="Групувати 34">
                <a:extLst>
                  <a:ext uri="{FF2B5EF4-FFF2-40B4-BE49-F238E27FC236}">
                    <a16:creationId xmlns="" xmlns:a16="http://schemas.microsoft.com/office/drawing/2014/main" id="{4EBF4054-BEB0-3CC8-F13F-D83AD7749D13}"/>
                  </a:ext>
                </a:extLst>
              </p:cNvPr>
              <p:cNvGrpSpPr/>
              <p:nvPr/>
            </p:nvGrpSpPr>
            <p:grpSpPr>
              <a:xfrm>
                <a:off x="1063165" y="5673222"/>
                <a:ext cx="2522390" cy="620492"/>
                <a:chOff x="1063165" y="5673222"/>
                <a:chExt cx="2522390" cy="620492"/>
              </a:xfrm>
            </p:grpSpPr>
            <p:sp>
              <p:nvSpPr>
                <p:cNvPr id="33" name="Прямокутник: округлені кути 32">
                  <a:extLst>
                    <a:ext uri="{FF2B5EF4-FFF2-40B4-BE49-F238E27FC236}">
                      <a16:creationId xmlns="" xmlns:a16="http://schemas.microsoft.com/office/drawing/2014/main" id="{BA552095-7CAB-F9A8-FD81-9014B02BA9D9}"/>
                    </a:ext>
                  </a:extLst>
                </p:cNvPr>
                <p:cNvSpPr/>
                <p:nvPr/>
              </p:nvSpPr>
              <p:spPr>
                <a:xfrm>
                  <a:off x="1063165" y="5825262"/>
                  <a:ext cx="2522390" cy="468452"/>
                </a:xfrm>
                <a:prstGeom prst="roundRect">
                  <a:avLst>
                    <a:gd name="adj" fmla="val 34684"/>
                  </a:avLst>
                </a:prstGeom>
                <a:solidFill>
                  <a:srgbClr val="182947"/>
                </a:solidFill>
                <a:ln w="25400">
                  <a:solidFill>
                    <a:srgbClr val="182947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396000" rtlCol="0" anchor="ctr"/>
                <a:lstStyle/>
                <a:p>
                  <a:pPr algn="ctr"/>
                  <a:endParaRPr lang="uk-UA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34" name="Прямокутник 33">
                  <a:extLst>
                    <a:ext uri="{FF2B5EF4-FFF2-40B4-BE49-F238E27FC236}">
                      <a16:creationId xmlns="" xmlns:a16="http://schemas.microsoft.com/office/drawing/2014/main" id="{9FCC6D9F-F5FE-84EF-BA49-3E5CB18CF557}"/>
                    </a:ext>
                  </a:extLst>
                </p:cNvPr>
                <p:cNvSpPr/>
                <p:nvPr/>
              </p:nvSpPr>
              <p:spPr>
                <a:xfrm>
                  <a:off x="1063165" y="5673222"/>
                  <a:ext cx="2522390" cy="386266"/>
                </a:xfrm>
                <a:prstGeom prst="rect">
                  <a:avLst/>
                </a:prstGeom>
                <a:solidFill>
                  <a:srgbClr val="182947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uk-UA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</p:grpSp>
        <p:grpSp>
          <p:nvGrpSpPr>
            <p:cNvPr id="39" name="Групувати 38">
              <a:extLst>
                <a:ext uri="{FF2B5EF4-FFF2-40B4-BE49-F238E27FC236}">
                  <a16:creationId xmlns="" xmlns:a16="http://schemas.microsoft.com/office/drawing/2014/main" id="{39B61C64-AD4B-AD3F-FCC2-8DC304B7DD76}"/>
                </a:ext>
              </a:extLst>
            </p:cNvPr>
            <p:cNvGrpSpPr/>
            <p:nvPr/>
          </p:nvGrpSpPr>
          <p:grpSpPr>
            <a:xfrm>
              <a:off x="1057999" y="4075713"/>
              <a:ext cx="2532721" cy="836696"/>
              <a:chOff x="1057999" y="4075713"/>
              <a:chExt cx="2532721" cy="836696"/>
            </a:xfrm>
          </p:grpSpPr>
          <p:sp>
            <p:nvSpPr>
              <p:cNvPr id="36" name="TextBox 35">
                <a:extLst>
                  <a:ext uri="{FF2B5EF4-FFF2-40B4-BE49-F238E27FC236}">
                    <a16:creationId xmlns="" xmlns:a16="http://schemas.microsoft.com/office/drawing/2014/main" id="{308B6E45-2129-DA38-1A8D-4E408F10AB0F}"/>
                  </a:ext>
                </a:extLst>
              </p:cNvPr>
              <p:cNvSpPr txBox="1"/>
              <p:nvPr/>
            </p:nvSpPr>
            <p:spPr>
              <a:xfrm>
                <a:off x="1058000" y="4075713"/>
                <a:ext cx="2532720" cy="307777"/>
              </a:xfrm>
              <a:prstGeom prst="rect">
                <a:avLst/>
              </a:prstGeom>
              <a:noFill/>
            </p:spPr>
            <p:txBody>
              <a:bodyPr wrap="square" numCol="1" rtlCol="0">
                <a:spAutoFit/>
              </a:bodyPr>
              <a:lstStyle/>
              <a:p>
                <a:pPr algn="ctr"/>
                <a:r>
                  <a:rPr lang="ru-RU" sz="1400" dirty="0">
                    <a:latin typeface="Times New Roman" pitchFamily="18" charset="0"/>
                    <a:cs typeface="Times New Roman" pitchFamily="18" charset="0"/>
                  </a:rPr>
                  <a:t>НАСЕЛЕНІ ПУНКТИ</a:t>
                </a:r>
                <a:endParaRPr lang="uk-UA" sz="1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8" name="TextBox 37">
                <a:extLst>
                  <a:ext uri="{FF2B5EF4-FFF2-40B4-BE49-F238E27FC236}">
                    <a16:creationId xmlns="" xmlns:a16="http://schemas.microsoft.com/office/drawing/2014/main" id="{22C155F6-49C1-30A6-7F96-0CDFE9E457BD}"/>
                  </a:ext>
                </a:extLst>
              </p:cNvPr>
              <p:cNvSpPr txBox="1"/>
              <p:nvPr/>
            </p:nvSpPr>
            <p:spPr>
              <a:xfrm>
                <a:off x="1057999" y="4450744"/>
                <a:ext cx="2532719" cy="461665"/>
              </a:xfrm>
              <a:prstGeom prst="rect">
                <a:avLst/>
              </a:prstGeom>
              <a:noFill/>
            </p:spPr>
            <p:txBody>
              <a:bodyPr wrap="square" numCol="1" rtlCol="0">
                <a:spAutoFit/>
              </a:bodyPr>
              <a:lstStyle/>
              <a:p>
                <a:pPr algn="ctr"/>
                <a:r>
                  <a:rPr lang="ru-RU" sz="1200" dirty="0">
                    <a:latin typeface="Times New Roman" pitchFamily="18" charset="0"/>
                    <a:cs typeface="Times New Roman" pitchFamily="18" charset="0"/>
                  </a:rPr>
                  <a:t>кількість </a:t>
                </a:r>
                <a:r>
                  <a:rPr lang="ru-RU" sz="1200" dirty="0" err="1">
                    <a:latin typeface="Times New Roman" pitchFamily="18" charset="0"/>
                    <a:cs typeface="Times New Roman" pitchFamily="18" charset="0"/>
                  </a:rPr>
                  <a:t>населених</a:t>
                </a:r>
                <a:r>
                  <a:rPr lang="ru-RU" sz="1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1200" dirty="0" err="1">
                    <a:latin typeface="Times New Roman" pitchFamily="18" charset="0"/>
                    <a:cs typeface="Times New Roman" pitchFamily="18" charset="0"/>
                  </a:rPr>
                  <a:t>пунктів</a:t>
                </a:r>
                <a:r>
                  <a:rPr lang="ru-RU" sz="1200" dirty="0">
                    <a:latin typeface="Times New Roman" pitchFamily="18" charset="0"/>
                    <a:cs typeface="Times New Roman" pitchFamily="18" charset="0"/>
                  </a:rPr>
                  <a:t> у </a:t>
                </a:r>
                <a:r>
                  <a:rPr lang="ru-RU" sz="1200" dirty="0" err="1">
                    <a:latin typeface="Times New Roman" pitchFamily="18" charset="0"/>
                    <a:cs typeface="Times New Roman" pitchFamily="18" charset="0"/>
                  </a:rPr>
                  <a:t>складі</a:t>
                </a:r>
                <a:r>
                  <a:rPr lang="ru-RU" sz="1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1200" dirty="0" err="1">
                    <a:latin typeface="Times New Roman" pitchFamily="18" charset="0"/>
                    <a:cs typeface="Times New Roman" pitchFamily="18" charset="0"/>
                  </a:rPr>
                  <a:t>територіальної</a:t>
                </a:r>
                <a:r>
                  <a:rPr lang="ru-RU" sz="1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1200" dirty="0" err="1">
                    <a:latin typeface="Times New Roman" pitchFamily="18" charset="0"/>
                    <a:cs typeface="Times New Roman" pitchFamily="18" charset="0"/>
                  </a:rPr>
                  <a:t>громади</a:t>
                </a:r>
                <a:endParaRPr lang="uk-UA" sz="1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pic>
          <p:nvPicPr>
            <p:cNvPr id="42" name="Рисунок 41">
              <a:extLst>
                <a:ext uri="{FF2B5EF4-FFF2-40B4-BE49-F238E27FC236}">
                  <a16:creationId xmlns="" xmlns:a16="http://schemas.microsoft.com/office/drawing/2014/main" id="{04101579-490A-29F8-5CB0-4050CC4D7B7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004195" y="2742752"/>
              <a:ext cx="630000" cy="630000"/>
            </a:xfrm>
            <a:prstGeom prst="rect">
              <a:avLst/>
            </a:prstGeom>
          </p:spPr>
        </p:pic>
        <p:sp>
          <p:nvSpPr>
            <p:cNvPr id="43" name="TextBox 42">
              <a:extLst>
                <a:ext uri="{FF2B5EF4-FFF2-40B4-BE49-F238E27FC236}">
                  <a16:creationId xmlns="" xmlns:a16="http://schemas.microsoft.com/office/drawing/2014/main" id="{19B7CCC5-1270-5724-2676-135EFE520927}"/>
                </a:ext>
              </a:extLst>
            </p:cNvPr>
            <p:cNvSpPr txBox="1"/>
            <p:nvPr/>
          </p:nvSpPr>
          <p:spPr>
            <a:xfrm>
              <a:off x="1052835" y="5726722"/>
              <a:ext cx="2532720" cy="523220"/>
            </a:xfrm>
            <a:prstGeom prst="rect">
              <a:avLst/>
            </a:prstGeom>
            <a:noFill/>
          </p:spPr>
          <p:txBody>
            <a:bodyPr wrap="square" numCol="1" rtlCol="0">
              <a:spAutoFit/>
            </a:bodyPr>
            <a:lstStyle/>
            <a:p>
              <a:pPr algn="ctr"/>
              <a:r>
                <a:rPr lang="ru-RU" sz="2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10</a:t>
              </a:r>
              <a:endParaRPr lang="uk-UA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5" name="Групувати 44">
            <a:extLst>
              <a:ext uri="{FF2B5EF4-FFF2-40B4-BE49-F238E27FC236}">
                <a16:creationId xmlns="" xmlns:a16="http://schemas.microsoft.com/office/drawing/2014/main" id="{5F6979C9-1019-CC8A-D1B3-6094C7F2AF00}"/>
              </a:ext>
            </a:extLst>
          </p:cNvPr>
          <p:cNvGrpSpPr/>
          <p:nvPr/>
        </p:nvGrpSpPr>
        <p:grpSpPr>
          <a:xfrm>
            <a:off x="3325545" y="2497725"/>
            <a:ext cx="2537885" cy="3756251"/>
            <a:chOff x="1052835" y="2537463"/>
            <a:chExt cx="2537885" cy="3756251"/>
          </a:xfrm>
        </p:grpSpPr>
        <p:sp>
          <p:nvSpPr>
            <p:cNvPr id="46" name="Овал 45">
              <a:extLst>
                <a:ext uri="{FF2B5EF4-FFF2-40B4-BE49-F238E27FC236}">
                  <a16:creationId xmlns="" xmlns:a16="http://schemas.microsoft.com/office/drawing/2014/main" id="{26C973B0-343C-A452-15D3-7A02A1CE92A1}"/>
                </a:ext>
              </a:extLst>
            </p:cNvPr>
            <p:cNvSpPr/>
            <p:nvPr/>
          </p:nvSpPr>
          <p:spPr>
            <a:xfrm>
              <a:off x="1798906" y="2537463"/>
              <a:ext cx="1040579" cy="1040579"/>
            </a:xfrm>
            <a:prstGeom prst="ellipse">
              <a:avLst/>
            </a:prstGeom>
            <a:solidFill>
              <a:srgbClr val="182947"/>
            </a:solidFill>
            <a:ln>
              <a:noFill/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7" name="Групувати 46">
              <a:extLst>
                <a:ext uri="{FF2B5EF4-FFF2-40B4-BE49-F238E27FC236}">
                  <a16:creationId xmlns="" xmlns:a16="http://schemas.microsoft.com/office/drawing/2014/main" id="{DDBE89CE-5593-5FC4-37B0-7C37F7B17BD8}"/>
                </a:ext>
              </a:extLst>
            </p:cNvPr>
            <p:cNvGrpSpPr/>
            <p:nvPr/>
          </p:nvGrpSpPr>
          <p:grpSpPr>
            <a:xfrm>
              <a:off x="1063165" y="3057754"/>
              <a:ext cx="2522390" cy="3235960"/>
              <a:chOff x="1063165" y="3057754"/>
              <a:chExt cx="2522390" cy="3235960"/>
            </a:xfrm>
          </p:grpSpPr>
          <p:sp>
            <p:nvSpPr>
              <p:cNvPr id="53" name="Прямокутник: округлені кути 52">
                <a:extLst>
                  <a:ext uri="{FF2B5EF4-FFF2-40B4-BE49-F238E27FC236}">
                    <a16:creationId xmlns="" xmlns:a16="http://schemas.microsoft.com/office/drawing/2014/main" id="{95BC6336-3ED4-716E-B3FA-C1805DA10F5A}"/>
                  </a:ext>
                </a:extLst>
              </p:cNvPr>
              <p:cNvSpPr/>
              <p:nvPr/>
            </p:nvSpPr>
            <p:spPr>
              <a:xfrm>
                <a:off x="1063165" y="3057754"/>
                <a:ext cx="2522390" cy="3235960"/>
              </a:xfrm>
              <a:prstGeom prst="roundRect">
                <a:avLst>
                  <a:gd name="adj" fmla="val 6489"/>
                </a:avLst>
              </a:prstGeom>
              <a:noFill/>
              <a:ln w="25400">
                <a:solidFill>
                  <a:srgbClr val="182947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grpSp>
            <p:nvGrpSpPr>
              <p:cNvPr id="54" name="Групувати 53">
                <a:extLst>
                  <a:ext uri="{FF2B5EF4-FFF2-40B4-BE49-F238E27FC236}">
                    <a16:creationId xmlns="" xmlns:a16="http://schemas.microsoft.com/office/drawing/2014/main" id="{A0912653-1F8E-450B-1ED7-8C50B83FACB5}"/>
                  </a:ext>
                </a:extLst>
              </p:cNvPr>
              <p:cNvGrpSpPr/>
              <p:nvPr/>
            </p:nvGrpSpPr>
            <p:grpSpPr>
              <a:xfrm>
                <a:off x="1063165" y="5673222"/>
                <a:ext cx="2522390" cy="620492"/>
                <a:chOff x="1063165" y="5673222"/>
                <a:chExt cx="2522390" cy="620492"/>
              </a:xfrm>
            </p:grpSpPr>
            <p:sp>
              <p:nvSpPr>
                <p:cNvPr id="55" name="Прямокутник: округлені кути 54">
                  <a:extLst>
                    <a:ext uri="{FF2B5EF4-FFF2-40B4-BE49-F238E27FC236}">
                      <a16:creationId xmlns="" xmlns:a16="http://schemas.microsoft.com/office/drawing/2014/main" id="{DBBA14E3-0915-6198-0FA4-3019E9D8DD31}"/>
                    </a:ext>
                  </a:extLst>
                </p:cNvPr>
                <p:cNvSpPr/>
                <p:nvPr/>
              </p:nvSpPr>
              <p:spPr>
                <a:xfrm>
                  <a:off x="1063165" y="5825262"/>
                  <a:ext cx="2522390" cy="468452"/>
                </a:xfrm>
                <a:prstGeom prst="roundRect">
                  <a:avLst>
                    <a:gd name="adj" fmla="val 34684"/>
                  </a:avLst>
                </a:prstGeom>
                <a:solidFill>
                  <a:srgbClr val="182947"/>
                </a:solidFill>
                <a:ln w="25400">
                  <a:solidFill>
                    <a:srgbClr val="182947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396000" rtlCol="0" anchor="ctr"/>
                <a:lstStyle/>
                <a:p>
                  <a:pPr algn="ctr"/>
                  <a:endParaRPr lang="uk-UA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56" name="Прямокутник 55">
                  <a:extLst>
                    <a:ext uri="{FF2B5EF4-FFF2-40B4-BE49-F238E27FC236}">
                      <a16:creationId xmlns="" xmlns:a16="http://schemas.microsoft.com/office/drawing/2014/main" id="{AA3CD824-1A5C-AA9B-8922-C9CE38D2AC09}"/>
                    </a:ext>
                  </a:extLst>
                </p:cNvPr>
                <p:cNvSpPr/>
                <p:nvPr/>
              </p:nvSpPr>
              <p:spPr>
                <a:xfrm>
                  <a:off x="1063165" y="5673222"/>
                  <a:ext cx="2522390" cy="386266"/>
                </a:xfrm>
                <a:prstGeom prst="rect">
                  <a:avLst/>
                </a:prstGeom>
                <a:solidFill>
                  <a:srgbClr val="182947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uk-UA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</p:grpSp>
        <p:grpSp>
          <p:nvGrpSpPr>
            <p:cNvPr id="48" name="Групувати 47">
              <a:extLst>
                <a:ext uri="{FF2B5EF4-FFF2-40B4-BE49-F238E27FC236}">
                  <a16:creationId xmlns="" xmlns:a16="http://schemas.microsoft.com/office/drawing/2014/main" id="{D02BD611-F389-3089-63A9-F65FAAA3274A}"/>
                </a:ext>
              </a:extLst>
            </p:cNvPr>
            <p:cNvGrpSpPr/>
            <p:nvPr/>
          </p:nvGrpSpPr>
          <p:grpSpPr>
            <a:xfrm>
              <a:off x="1057999" y="4075713"/>
              <a:ext cx="2532721" cy="836696"/>
              <a:chOff x="1057999" y="4075713"/>
              <a:chExt cx="2532721" cy="836696"/>
            </a:xfrm>
          </p:grpSpPr>
          <p:sp>
            <p:nvSpPr>
              <p:cNvPr id="51" name="TextBox 50">
                <a:extLst>
                  <a:ext uri="{FF2B5EF4-FFF2-40B4-BE49-F238E27FC236}">
                    <a16:creationId xmlns="" xmlns:a16="http://schemas.microsoft.com/office/drawing/2014/main" id="{F294F57C-4435-C2F3-20DA-CF232D0B7320}"/>
                  </a:ext>
                </a:extLst>
              </p:cNvPr>
              <p:cNvSpPr txBox="1"/>
              <p:nvPr/>
            </p:nvSpPr>
            <p:spPr>
              <a:xfrm>
                <a:off x="1058000" y="4075713"/>
                <a:ext cx="2532720" cy="307777"/>
              </a:xfrm>
              <a:prstGeom prst="rect">
                <a:avLst/>
              </a:prstGeom>
              <a:noFill/>
            </p:spPr>
            <p:txBody>
              <a:bodyPr wrap="square" numCol="1" rtlCol="0">
                <a:spAutoFit/>
              </a:bodyPr>
              <a:lstStyle/>
              <a:p>
                <a:pPr algn="ctr"/>
                <a:r>
                  <a:rPr lang="ru-RU" sz="1400" dirty="0">
                    <a:latin typeface="Times New Roman" pitchFamily="18" charset="0"/>
                    <a:cs typeface="Times New Roman" pitchFamily="18" charset="0"/>
                  </a:rPr>
                  <a:t>НАСЕЛЕННЯ</a:t>
                </a:r>
                <a:endParaRPr lang="uk-UA" sz="1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52" name="TextBox 51">
                <a:extLst>
                  <a:ext uri="{FF2B5EF4-FFF2-40B4-BE49-F238E27FC236}">
                    <a16:creationId xmlns="" xmlns:a16="http://schemas.microsoft.com/office/drawing/2014/main" id="{6BFFBD7D-C8DF-8942-88A6-5456C40DB7E8}"/>
                  </a:ext>
                </a:extLst>
              </p:cNvPr>
              <p:cNvSpPr txBox="1"/>
              <p:nvPr/>
            </p:nvSpPr>
            <p:spPr>
              <a:xfrm>
                <a:off x="1057999" y="4450744"/>
                <a:ext cx="2532719" cy="461665"/>
              </a:xfrm>
              <a:prstGeom prst="rect">
                <a:avLst/>
              </a:prstGeom>
              <a:noFill/>
            </p:spPr>
            <p:txBody>
              <a:bodyPr wrap="square" numCol="1" rtlCol="0">
                <a:spAutoFit/>
              </a:bodyPr>
              <a:lstStyle/>
              <a:p>
                <a:pPr algn="ctr"/>
                <a:r>
                  <a:rPr lang="ru-RU" sz="1200" dirty="0" err="1">
                    <a:latin typeface="Times New Roman" pitchFamily="18" charset="0"/>
                    <a:cs typeface="Times New Roman" pitchFamily="18" charset="0"/>
                  </a:rPr>
                  <a:t>загальна</a:t>
                </a:r>
                <a:r>
                  <a:rPr lang="ru-RU" sz="1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1200" dirty="0" err="1">
                    <a:latin typeface="Times New Roman" pitchFamily="18" charset="0"/>
                    <a:cs typeface="Times New Roman" pitchFamily="18" charset="0"/>
                  </a:rPr>
                  <a:t>чисельність</a:t>
                </a:r>
                <a:r>
                  <a:rPr lang="ru-RU" sz="1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1200" dirty="0" err="1">
                    <a:latin typeface="Times New Roman" pitchFamily="18" charset="0"/>
                    <a:cs typeface="Times New Roman" pitchFamily="18" charset="0"/>
                  </a:rPr>
                  <a:t>населення</a:t>
                </a:r>
                <a:r>
                  <a:rPr lang="ru-RU" sz="1200" dirty="0">
                    <a:latin typeface="Times New Roman" pitchFamily="18" charset="0"/>
                    <a:cs typeface="Times New Roman" pitchFamily="18" charset="0"/>
                  </a:rPr>
                  <a:t>, </a:t>
                </a:r>
                <a:r>
                  <a:rPr lang="ru-RU" sz="1200" dirty="0" err="1">
                    <a:latin typeface="Times New Roman" pitchFamily="18" charset="0"/>
                    <a:cs typeface="Times New Roman" pitchFamily="18" charset="0"/>
                  </a:rPr>
                  <a:t>що</a:t>
                </a:r>
                <a:r>
                  <a:rPr lang="ru-RU" sz="1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1200" dirty="0" err="1">
                    <a:latin typeface="Times New Roman" pitchFamily="18" charset="0"/>
                    <a:cs typeface="Times New Roman" pitchFamily="18" charset="0"/>
                  </a:rPr>
                  <a:t>проживає</a:t>
                </a:r>
                <a:r>
                  <a:rPr lang="ru-RU" sz="1200" dirty="0">
                    <a:latin typeface="Times New Roman" pitchFamily="18" charset="0"/>
                    <a:cs typeface="Times New Roman" pitchFamily="18" charset="0"/>
                  </a:rPr>
                  <a:t> на </a:t>
                </a:r>
                <a:r>
                  <a:rPr lang="ru-RU" sz="1200" dirty="0" err="1">
                    <a:latin typeface="Times New Roman" pitchFamily="18" charset="0"/>
                    <a:cs typeface="Times New Roman" pitchFamily="18" charset="0"/>
                  </a:rPr>
                  <a:t>території</a:t>
                </a:r>
                <a:r>
                  <a:rPr lang="ru-RU" sz="1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1200" dirty="0" err="1">
                    <a:latin typeface="Times New Roman" pitchFamily="18" charset="0"/>
                    <a:cs typeface="Times New Roman" pitchFamily="18" charset="0"/>
                  </a:rPr>
                  <a:t>громади</a:t>
                </a:r>
                <a:endParaRPr lang="uk-UA" sz="1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pic>
          <p:nvPicPr>
            <p:cNvPr id="49" name="Рисунок 48">
              <a:extLst>
                <a:ext uri="{FF2B5EF4-FFF2-40B4-BE49-F238E27FC236}">
                  <a16:creationId xmlns="" xmlns:a16="http://schemas.microsoft.com/office/drawing/2014/main" id="{6332F175-3E71-85F5-90BA-3C62DA70556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004195" y="2742752"/>
              <a:ext cx="630000" cy="630000"/>
            </a:xfrm>
            <a:prstGeom prst="rect">
              <a:avLst/>
            </a:prstGeom>
          </p:spPr>
        </p:pic>
        <p:sp>
          <p:nvSpPr>
            <p:cNvPr id="50" name="TextBox 49">
              <a:extLst>
                <a:ext uri="{FF2B5EF4-FFF2-40B4-BE49-F238E27FC236}">
                  <a16:creationId xmlns="" xmlns:a16="http://schemas.microsoft.com/office/drawing/2014/main" id="{5729F5FF-8BF5-C0C8-DE99-D4BA88C3D258}"/>
                </a:ext>
              </a:extLst>
            </p:cNvPr>
            <p:cNvSpPr txBox="1"/>
            <p:nvPr/>
          </p:nvSpPr>
          <p:spPr>
            <a:xfrm>
              <a:off x="1052835" y="5726722"/>
              <a:ext cx="2532720" cy="523220"/>
            </a:xfrm>
            <a:prstGeom prst="rect">
              <a:avLst/>
            </a:prstGeom>
            <a:noFill/>
          </p:spPr>
          <p:txBody>
            <a:bodyPr wrap="square" numCol="1" rtlCol="0">
              <a:spAutoFit/>
            </a:bodyPr>
            <a:lstStyle/>
            <a:p>
              <a:pPr algn="ctr"/>
              <a:r>
                <a:rPr lang="uk-UA" sz="28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24190</a:t>
              </a:r>
              <a:endParaRPr lang="uk-UA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57" name="Групувати 56">
            <a:extLst>
              <a:ext uri="{FF2B5EF4-FFF2-40B4-BE49-F238E27FC236}">
                <a16:creationId xmlns="" xmlns:a16="http://schemas.microsoft.com/office/drawing/2014/main" id="{6339093E-68E4-EAC6-20EE-CC65FD2BAAE5}"/>
              </a:ext>
            </a:extLst>
          </p:cNvPr>
          <p:cNvGrpSpPr/>
          <p:nvPr/>
        </p:nvGrpSpPr>
        <p:grpSpPr>
          <a:xfrm>
            <a:off x="6321481" y="2497725"/>
            <a:ext cx="2537885" cy="3756251"/>
            <a:chOff x="1052835" y="2537463"/>
            <a:chExt cx="2537885" cy="3756251"/>
          </a:xfrm>
        </p:grpSpPr>
        <p:sp>
          <p:nvSpPr>
            <p:cNvPr id="58" name="Овал 57">
              <a:extLst>
                <a:ext uri="{FF2B5EF4-FFF2-40B4-BE49-F238E27FC236}">
                  <a16:creationId xmlns="" xmlns:a16="http://schemas.microsoft.com/office/drawing/2014/main" id="{F1F24971-B30C-F781-D65A-532794E244A4}"/>
                </a:ext>
              </a:extLst>
            </p:cNvPr>
            <p:cNvSpPr/>
            <p:nvPr/>
          </p:nvSpPr>
          <p:spPr>
            <a:xfrm>
              <a:off x="1798906" y="2537463"/>
              <a:ext cx="1040579" cy="1040579"/>
            </a:xfrm>
            <a:prstGeom prst="ellipse">
              <a:avLst/>
            </a:prstGeom>
            <a:solidFill>
              <a:srgbClr val="182947"/>
            </a:solidFill>
            <a:ln>
              <a:noFill/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59" name="Групувати 58">
              <a:extLst>
                <a:ext uri="{FF2B5EF4-FFF2-40B4-BE49-F238E27FC236}">
                  <a16:creationId xmlns="" xmlns:a16="http://schemas.microsoft.com/office/drawing/2014/main" id="{73D67574-71CE-7653-0133-8E383ADC42A2}"/>
                </a:ext>
              </a:extLst>
            </p:cNvPr>
            <p:cNvGrpSpPr/>
            <p:nvPr/>
          </p:nvGrpSpPr>
          <p:grpSpPr>
            <a:xfrm>
              <a:off x="1063165" y="3057754"/>
              <a:ext cx="2522390" cy="3235960"/>
              <a:chOff x="1063165" y="3057754"/>
              <a:chExt cx="2522390" cy="3235960"/>
            </a:xfrm>
          </p:grpSpPr>
          <p:sp>
            <p:nvSpPr>
              <p:cNvPr id="65" name="Прямокутник: округлені кути 64">
                <a:extLst>
                  <a:ext uri="{FF2B5EF4-FFF2-40B4-BE49-F238E27FC236}">
                    <a16:creationId xmlns="" xmlns:a16="http://schemas.microsoft.com/office/drawing/2014/main" id="{F154993B-ACC4-24DA-7FDB-09A42C999E28}"/>
                  </a:ext>
                </a:extLst>
              </p:cNvPr>
              <p:cNvSpPr/>
              <p:nvPr/>
            </p:nvSpPr>
            <p:spPr>
              <a:xfrm>
                <a:off x="1063165" y="3057754"/>
                <a:ext cx="2522390" cy="3235960"/>
              </a:xfrm>
              <a:prstGeom prst="roundRect">
                <a:avLst>
                  <a:gd name="adj" fmla="val 6489"/>
                </a:avLst>
              </a:prstGeom>
              <a:noFill/>
              <a:ln w="25400">
                <a:solidFill>
                  <a:srgbClr val="182947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>
                  <a:latin typeface="Times New Roman" pitchFamily="18" charset="0"/>
                  <a:cs typeface="Times New Roman" pitchFamily="18" charset="0"/>
                </a:endParaRPr>
              </a:p>
            </p:txBody>
          </p:sp>
          <p:grpSp>
            <p:nvGrpSpPr>
              <p:cNvPr id="66" name="Групувати 65">
                <a:extLst>
                  <a:ext uri="{FF2B5EF4-FFF2-40B4-BE49-F238E27FC236}">
                    <a16:creationId xmlns="" xmlns:a16="http://schemas.microsoft.com/office/drawing/2014/main" id="{9A809F1C-15B0-0230-6066-3DD98719074F}"/>
                  </a:ext>
                </a:extLst>
              </p:cNvPr>
              <p:cNvGrpSpPr/>
              <p:nvPr/>
            </p:nvGrpSpPr>
            <p:grpSpPr>
              <a:xfrm>
                <a:off x="1063165" y="5673222"/>
                <a:ext cx="2522390" cy="620492"/>
                <a:chOff x="1063165" y="5673222"/>
                <a:chExt cx="2522390" cy="620492"/>
              </a:xfrm>
            </p:grpSpPr>
            <p:sp>
              <p:nvSpPr>
                <p:cNvPr id="67" name="Прямокутник: округлені кути 66">
                  <a:extLst>
                    <a:ext uri="{FF2B5EF4-FFF2-40B4-BE49-F238E27FC236}">
                      <a16:creationId xmlns="" xmlns:a16="http://schemas.microsoft.com/office/drawing/2014/main" id="{27E111B8-1ECF-0E70-8012-5B9D5F8AD728}"/>
                    </a:ext>
                  </a:extLst>
                </p:cNvPr>
                <p:cNvSpPr/>
                <p:nvPr/>
              </p:nvSpPr>
              <p:spPr>
                <a:xfrm>
                  <a:off x="1063165" y="5825262"/>
                  <a:ext cx="2522390" cy="468452"/>
                </a:xfrm>
                <a:prstGeom prst="roundRect">
                  <a:avLst>
                    <a:gd name="adj" fmla="val 34684"/>
                  </a:avLst>
                </a:prstGeom>
                <a:solidFill>
                  <a:srgbClr val="182947"/>
                </a:solidFill>
                <a:ln w="25400">
                  <a:solidFill>
                    <a:srgbClr val="182947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396000" rtlCol="0" anchor="ctr"/>
                <a:lstStyle/>
                <a:p>
                  <a:pPr algn="ctr"/>
                  <a:endParaRPr lang="uk-UA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68" name="Прямокутник 67">
                  <a:extLst>
                    <a:ext uri="{FF2B5EF4-FFF2-40B4-BE49-F238E27FC236}">
                      <a16:creationId xmlns="" xmlns:a16="http://schemas.microsoft.com/office/drawing/2014/main" id="{0D6DCCAA-E517-4E2B-B187-5F1541E41BEB}"/>
                    </a:ext>
                  </a:extLst>
                </p:cNvPr>
                <p:cNvSpPr/>
                <p:nvPr/>
              </p:nvSpPr>
              <p:spPr>
                <a:xfrm>
                  <a:off x="1063165" y="5673222"/>
                  <a:ext cx="2522390" cy="386266"/>
                </a:xfrm>
                <a:prstGeom prst="rect">
                  <a:avLst/>
                </a:prstGeom>
                <a:solidFill>
                  <a:srgbClr val="182947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uk-UA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</p:grpSp>
        <p:grpSp>
          <p:nvGrpSpPr>
            <p:cNvPr id="60" name="Групувати 59">
              <a:extLst>
                <a:ext uri="{FF2B5EF4-FFF2-40B4-BE49-F238E27FC236}">
                  <a16:creationId xmlns="" xmlns:a16="http://schemas.microsoft.com/office/drawing/2014/main" id="{E455E6DD-3AC8-2F74-1D4D-D64B6D91E130}"/>
                </a:ext>
              </a:extLst>
            </p:cNvPr>
            <p:cNvGrpSpPr/>
            <p:nvPr/>
          </p:nvGrpSpPr>
          <p:grpSpPr>
            <a:xfrm>
              <a:off x="1057999" y="4075713"/>
              <a:ext cx="2532721" cy="1021362"/>
              <a:chOff x="1057999" y="4075713"/>
              <a:chExt cx="2532721" cy="1021362"/>
            </a:xfrm>
          </p:grpSpPr>
          <p:sp>
            <p:nvSpPr>
              <p:cNvPr id="63" name="TextBox 62">
                <a:extLst>
                  <a:ext uri="{FF2B5EF4-FFF2-40B4-BE49-F238E27FC236}">
                    <a16:creationId xmlns="" xmlns:a16="http://schemas.microsoft.com/office/drawing/2014/main" id="{FB3FE17A-6481-9B6D-4F8F-9FD5842D2092}"/>
                  </a:ext>
                </a:extLst>
              </p:cNvPr>
              <p:cNvSpPr txBox="1"/>
              <p:nvPr/>
            </p:nvSpPr>
            <p:spPr>
              <a:xfrm>
                <a:off x="1058000" y="4075713"/>
                <a:ext cx="2532720" cy="307777"/>
              </a:xfrm>
              <a:prstGeom prst="rect">
                <a:avLst/>
              </a:prstGeom>
              <a:noFill/>
            </p:spPr>
            <p:txBody>
              <a:bodyPr wrap="square" numCol="1" rtlCol="0">
                <a:spAutoFit/>
              </a:bodyPr>
              <a:lstStyle/>
              <a:p>
                <a:pPr algn="ctr"/>
                <a:r>
                  <a:rPr lang="ru-RU" sz="1400" dirty="0">
                    <a:latin typeface="Times New Roman" pitchFamily="18" charset="0"/>
                    <a:cs typeface="Times New Roman" pitchFamily="18" charset="0"/>
                  </a:rPr>
                  <a:t>ВПО</a:t>
                </a:r>
                <a:endParaRPr lang="uk-UA" sz="1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4" name="TextBox 63">
                <a:extLst>
                  <a:ext uri="{FF2B5EF4-FFF2-40B4-BE49-F238E27FC236}">
                    <a16:creationId xmlns="" xmlns:a16="http://schemas.microsoft.com/office/drawing/2014/main" id="{0FA4336A-4AFB-40C5-DA29-4B8CE7F20457}"/>
                  </a:ext>
                </a:extLst>
              </p:cNvPr>
              <p:cNvSpPr txBox="1"/>
              <p:nvPr/>
            </p:nvSpPr>
            <p:spPr>
              <a:xfrm>
                <a:off x="1057999" y="4450744"/>
                <a:ext cx="2532719" cy="646331"/>
              </a:xfrm>
              <a:prstGeom prst="rect">
                <a:avLst/>
              </a:prstGeom>
              <a:noFill/>
            </p:spPr>
            <p:txBody>
              <a:bodyPr wrap="square" numCol="1" rtlCol="0">
                <a:spAutoFit/>
              </a:bodyPr>
              <a:lstStyle/>
              <a:p>
                <a:pPr algn="ctr"/>
                <a:r>
                  <a:rPr lang="ru-RU" sz="1200" dirty="0" err="1">
                    <a:latin typeface="Times New Roman" pitchFamily="18" charset="0"/>
                    <a:cs typeface="Times New Roman" pitchFamily="18" charset="0"/>
                  </a:rPr>
                  <a:t>загальна</a:t>
                </a:r>
                <a:r>
                  <a:rPr lang="ru-RU" sz="1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1200" dirty="0" err="1">
                    <a:latin typeface="Times New Roman" pitchFamily="18" charset="0"/>
                    <a:cs typeface="Times New Roman" pitchFamily="18" charset="0"/>
                  </a:rPr>
                  <a:t>чисельність</a:t>
                </a:r>
                <a:r>
                  <a:rPr lang="ru-RU" sz="1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1200" dirty="0" err="1">
                    <a:latin typeface="Times New Roman" pitchFamily="18" charset="0"/>
                    <a:cs typeface="Times New Roman" pitchFamily="18" charset="0"/>
                  </a:rPr>
                  <a:t>зараєстрованих</a:t>
                </a:r>
                <a:r>
                  <a:rPr lang="ru-RU" sz="1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1200" dirty="0" err="1">
                    <a:latin typeface="Times New Roman" pitchFamily="18" charset="0"/>
                    <a:cs typeface="Times New Roman" pitchFamily="18" charset="0"/>
                  </a:rPr>
                  <a:t>внутрішньо</a:t>
                </a:r>
                <a:r>
                  <a:rPr lang="ru-RU" sz="1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1200" dirty="0" err="1">
                    <a:latin typeface="Times New Roman" pitchFamily="18" charset="0"/>
                    <a:cs typeface="Times New Roman" pitchFamily="18" charset="0"/>
                  </a:rPr>
                  <a:t>переміщених</a:t>
                </a:r>
                <a:r>
                  <a:rPr lang="ru-RU" sz="1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1200" dirty="0" err="1">
                    <a:latin typeface="Times New Roman" pitchFamily="18" charset="0"/>
                    <a:cs typeface="Times New Roman" pitchFamily="18" charset="0"/>
                  </a:rPr>
                  <a:t>осіб</a:t>
                </a:r>
                <a:endParaRPr lang="uk-UA" sz="1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pic>
          <p:nvPicPr>
            <p:cNvPr id="61" name="Рисунок 60">
              <a:extLst>
                <a:ext uri="{FF2B5EF4-FFF2-40B4-BE49-F238E27FC236}">
                  <a16:creationId xmlns="" xmlns:a16="http://schemas.microsoft.com/office/drawing/2014/main" id="{2EDDA563-D459-689F-2487-A66EBC2B170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004195" y="2742752"/>
              <a:ext cx="630000" cy="630000"/>
            </a:xfrm>
            <a:prstGeom prst="rect">
              <a:avLst/>
            </a:prstGeom>
          </p:spPr>
        </p:pic>
        <p:sp>
          <p:nvSpPr>
            <p:cNvPr id="62" name="TextBox 61">
              <a:extLst>
                <a:ext uri="{FF2B5EF4-FFF2-40B4-BE49-F238E27FC236}">
                  <a16:creationId xmlns="" xmlns:a16="http://schemas.microsoft.com/office/drawing/2014/main" id="{3E8C2E4F-CFA2-C711-C915-75DB5CEF66FB}"/>
                </a:ext>
              </a:extLst>
            </p:cNvPr>
            <p:cNvSpPr txBox="1"/>
            <p:nvPr/>
          </p:nvSpPr>
          <p:spPr>
            <a:xfrm>
              <a:off x="1052835" y="5726722"/>
              <a:ext cx="2532720" cy="523220"/>
            </a:xfrm>
            <a:prstGeom prst="rect">
              <a:avLst/>
            </a:prstGeom>
            <a:noFill/>
          </p:spPr>
          <p:txBody>
            <a:bodyPr wrap="square" numCol="1" rtlCol="0">
              <a:spAutoFit/>
            </a:bodyPr>
            <a:lstStyle/>
            <a:p>
              <a:pPr algn="ctr"/>
              <a:r>
                <a:rPr lang="uk-UA" sz="28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884</a:t>
              </a:r>
              <a:endParaRPr lang="uk-UA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69" name="Групувати 68">
            <a:extLst>
              <a:ext uri="{FF2B5EF4-FFF2-40B4-BE49-F238E27FC236}">
                <a16:creationId xmlns="" xmlns:a16="http://schemas.microsoft.com/office/drawing/2014/main" id="{0E3B2AB7-46AA-A6B9-8F1B-06449266B499}"/>
              </a:ext>
            </a:extLst>
          </p:cNvPr>
          <p:cNvGrpSpPr/>
          <p:nvPr/>
        </p:nvGrpSpPr>
        <p:grpSpPr>
          <a:xfrm>
            <a:off x="9317418" y="2497725"/>
            <a:ext cx="2537885" cy="3756251"/>
            <a:chOff x="1052835" y="2537463"/>
            <a:chExt cx="2537885" cy="3756251"/>
          </a:xfrm>
        </p:grpSpPr>
        <p:sp>
          <p:nvSpPr>
            <p:cNvPr id="70" name="Овал 69">
              <a:extLst>
                <a:ext uri="{FF2B5EF4-FFF2-40B4-BE49-F238E27FC236}">
                  <a16:creationId xmlns="" xmlns:a16="http://schemas.microsoft.com/office/drawing/2014/main" id="{678BE7CB-28F5-40FC-66E0-60F0432B9213}"/>
                </a:ext>
              </a:extLst>
            </p:cNvPr>
            <p:cNvSpPr/>
            <p:nvPr/>
          </p:nvSpPr>
          <p:spPr>
            <a:xfrm>
              <a:off x="1798906" y="2537463"/>
              <a:ext cx="1040579" cy="1040579"/>
            </a:xfrm>
            <a:prstGeom prst="ellipse">
              <a:avLst/>
            </a:prstGeom>
            <a:solidFill>
              <a:srgbClr val="182947"/>
            </a:solidFill>
            <a:ln>
              <a:noFill/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71" name="Групувати 70">
              <a:extLst>
                <a:ext uri="{FF2B5EF4-FFF2-40B4-BE49-F238E27FC236}">
                  <a16:creationId xmlns="" xmlns:a16="http://schemas.microsoft.com/office/drawing/2014/main" id="{2E73CCB3-F60D-3664-3357-F6EE8854E0CB}"/>
                </a:ext>
              </a:extLst>
            </p:cNvPr>
            <p:cNvGrpSpPr/>
            <p:nvPr/>
          </p:nvGrpSpPr>
          <p:grpSpPr>
            <a:xfrm>
              <a:off x="1063165" y="3057754"/>
              <a:ext cx="2522390" cy="3235960"/>
              <a:chOff x="1063165" y="3057754"/>
              <a:chExt cx="2522390" cy="3235960"/>
            </a:xfrm>
          </p:grpSpPr>
          <p:sp>
            <p:nvSpPr>
              <p:cNvPr id="77" name="Прямокутник: округлені кути 76">
                <a:extLst>
                  <a:ext uri="{FF2B5EF4-FFF2-40B4-BE49-F238E27FC236}">
                    <a16:creationId xmlns="" xmlns:a16="http://schemas.microsoft.com/office/drawing/2014/main" id="{70A595CA-F869-E59F-D352-D5104CA065FD}"/>
                  </a:ext>
                </a:extLst>
              </p:cNvPr>
              <p:cNvSpPr/>
              <p:nvPr/>
            </p:nvSpPr>
            <p:spPr>
              <a:xfrm>
                <a:off x="1063165" y="3057754"/>
                <a:ext cx="2522390" cy="3235960"/>
              </a:xfrm>
              <a:prstGeom prst="roundRect">
                <a:avLst>
                  <a:gd name="adj" fmla="val 6489"/>
                </a:avLst>
              </a:prstGeom>
              <a:noFill/>
              <a:ln w="25400">
                <a:solidFill>
                  <a:srgbClr val="182947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>
                  <a:latin typeface="Times New Roman" pitchFamily="18" charset="0"/>
                  <a:cs typeface="Times New Roman" pitchFamily="18" charset="0"/>
                </a:endParaRPr>
              </a:p>
            </p:txBody>
          </p:sp>
          <p:grpSp>
            <p:nvGrpSpPr>
              <p:cNvPr id="78" name="Групувати 77">
                <a:extLst>
                  <a:ext uri="{FF2B5EF4-FFF2-40B4-BE49-F238E27FC236}">
                    <a16:creationId xmlns="" xmlns:a16="http://schemas.microsoft.com/office/drawing/2014/main" id="{D5F7176C-AD50-EFC5-0131-414D8E436850}"/>
                  </a:ext>
                </a:extLst>
              </p:cNvPr>
              <p:cNvGrpSpPr/>
              <p:nvPr/>
            </p:nvGrpSpPr>
            <p:grpSpPr>
              <a:xfrm>
                <a:off x="1063165" y="5673222"/>
                <a:ext cx="2522390" cy="620492"/>
                <a:chOff x="1063165" y="5673222"/>
                <a:chExt cx="2522390" cy="620492"/>
              </a:xfrm>
            </p:grpSpPr>
            <p:sp>
              <p:nvSpPr>
                <p:cNvPr id="79" name="Прямокутник: округлені кути 78">
                  <a:extLst>
                    <a:ext uri="{FF2B5EF4-FFF2-40B4-BE49-F238E27FC236}">
                      <a16:creationId xmlns="" xmlns:a16="http://schemas.microsoft.com/office/drawing/2014/main" id="{2EB269D0-1A80-6321-9C3C-B041721FE263}"/>
                    </a:ext>
                  </a:extLst>
                </p:cNvPr>
                <p:cNvSpPr/>
                <p:nvPr/>
              </p:nvSpPr>
              <p:spPr>
                <a:xfrm>
                  <a:off x="1063165" y="5825262"/>
                  <a:ext cx="2522390" cy="468452"/>
                </a:xfrm>
                <a:prstGeom prst="roundRect">
                  <a:avLst>
                    <a:gd name="adj" fmla="val 34684"/>
                  </a:avLst>
                </a:prstGeom>
                <a:solidFill>
                  <a:srgbClr val="182947"/>
                </a:solidFill>
                <a:ln w="25400">
                  <a:solidFill>
                    <a:srgbClr val="182947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396000" rtlCol="0" anchor="ctr"/>
                <a:lstStyle/>
                <a:p>
                  <a:pPr algn="ctr"/>
                  <a:endParaRPr lang="uk-UA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80" name="Прямокутник 79">
                  <a:extLst>
                    <a:ext uri="{FF2B5EF4-FFF2-40B4-BE49-F238E27FC236}">
                      <a16:creationId xmlns="" xmlns:a16="http://schemas.microsoft.com/office/drawing/2014/main" id="{6700D514-0E0C-96E4-9C64-CBBB4B9CEF08}"/>
                    </a:ext>
                  </a:extLst>
                </p:cNvPr>
                <p:cNvSpPr/>
                <p:nvPr/>
              </p:nvSpPr>
              <p:spPr>
                <a:xfrm>
                  <a:off x="1063165" y="5673222"/>
                  <a:ext cx="2522390" cy="386266"/>
                </a:xfrm>
                <a:prstGeom prst="rect">
                  <a:avLst/>
                </a:prstGeom>
                <a:solidFill>
                  <a:srgbClr val="182947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uk-UA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</p:grpSp>
        <p:grpSp>
          <p:nvGrpSpPr>
            <p:cNvPr id="72" name="Групувати 71">
              <a:extLst>
                <a:ext uri="{FF2B5EF4-FFF2-40B4-BE49-F238E27FC236}">
                  <a16:creationId xmlns="" xmlns:a16="http://schemas.microsoft.com/office/drawing/2014/main" id="{AD34B2B3-001B-423C-A415-B57503B79DF0}"/>
                </a:ext>
              </a:extLst>
            </p:cNvPr>
            <p:cNvGrpSpPr/>
            <p:nvPr/>
          </p:nvGrpSpPr>
          <p:grpSpPr>
            <a:xfrm>
              <a:off x="1057999" y="4075713"/>
              <a:ext cx="2532721" cy="1021362"/>
              <a:chOff x="1057999" y="4075713"/>
              <a:chExt cx="2532721" cy="1021362"/>
            </a:xfrm>
          </p:grpSpPr>
          <p:sp>
            <p:nvSpPr>
              <p:cNvPr id="75" name="TextBox 74">
                <a:extLst>
                  <a:ext uri="{FF2B5EF4-FFF2-40B4-BE49-F238E27FC236}">
                    <a16:creationId xmlns="" xmlns:a16="http://schemas.microsoft.com/office/drawing/2014/main" id="{E7851643-E4E7-0F5D-E38D-7EA280139F10}"/>
                  </a:ext>
                </a:extLst>
              </p:cNvPr>
              <p:cNvSpPr txBox="1"/>
              <p:nvPr/>
            </p:nvSpPr>
            <p:spPr>
              <a:xfrm>
                <a:off x="1058000" y="4075713"/>
                <a:ext cx="2532720" cy="307777"/>
              </a:xfrm>
              <a:prstGeom prst="rect">
                <a:avLst/>
              </a:prstGeom>
              <a:noFill/>
            </p:spPr>
            <p:txBody>
              <a:bodyPr wrap="square" numCol="1" rtlCol="0">
                <a:spAutoFit/>
              </a:bodyPr>
              <a:lstStyle/>
              <a:p>
                <a:pPr algn="ctr"/>
                <a:r>
                  <a:rPr lang="ru-RU" sz="1400" dirty="0">
                    <a:latin typeface="Times New Roman" pitchFamily="18" charset="0"/>
                    <a:cs typeface="Times New Roman" pitchFamily="18" charset="0"/>
                  </a:rPr>
                  <a:t>ПОГ</a:t>
                </a:r>
                <a:endParaRPr lang="uk-UA" sz="1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76" name="TextBox 75">
                <a:extLst>
                  <a:ext uri="{FF2B5EF4-FFF2-40B4-BE49-F238E27FC236}">
                    <a16:creationId xmlns="" xmlns:a16="http://schemas.microsoft.com/office/drawing/2014/main" id="{D31236DF-2744-D8BC-CEF5-807255BC587B}"/>
                  </a:ext>
                </a:extLst>
              </p:cNvPr>
              <p:cNvSpPr txBox="1"/>
              <p:nvPr/>
            </p:nvSpPr>
            <p:spPr>
              <a:xfrm>
                <a:off x="1057999" y="4450744"/>
                <a:ext cx="2532719" cy="646331"/>
              </a:xfrm>
              <a:prstGeom prst="rect">
                <a:avLst/>
              </a:prstGeom>
              <a:noFill/>
            </p:spPr>
            <p:txBody>
              <a:bodyPr wrap="square" numCol="1" rtlCol="0">
                <a:spAutoFit/>
              </a:bodyPr>
              <a:lstStyle/>
              <a:p>
                <a:pPr algn="ctr"/>
                <a:r>
                  <a:rPr lang="ru-RU" sz="1200" dirty="0">
                    <a:latin typeface="Times New Roman" pitchFamily="18" charset="0"/>
                    <a:cs typeface="Times New Roman" pitchFamily="18" charset="0"/>
                  </a:rPr>
                  <a:t>кількість </a:t>
                </a:r>
                <a:r>
                  <a:rPr lang="ru-RU" sz="1200" dirty="0" err="1">
                    <a:latin typeface="Times New Roman" pitchFamily="18" charset="0"/>
                    <a:cs typeface="Times New Roman" pitchFamily="18" charset="0"/>
                  </a:rPr>
                  <a:t>поліцейських</a:t>
                </a:r>
                <a:r>
                  <a:rPr lang="ru-RU" sz="1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1200" dirty="0" err="1">
                    <a:latin typeface="Times New Roman" pitchFamily="18" charset="0"/>
                    <a:cs typeface="Times New Roman" pitchFamily="18" charset="0"/>
                  </a:rPr>
                  <a:t>офіцерів</a:t>
                </a:r>
                <a:r>
                  <a:rPr lang="ru-RU" sz="1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1200" dirty="0" err="1">
                    <a:latin typeface="Times New Roman" pitchFamily="18" charset="0"/>
                    <a:cs typeface="Times New Roman" pitchFamily="18" charset="0"/>
                  </a:rPr>
                  <a:t>громади</a:t>
                </a:r>
                <a:r>
                  <a:rPr lang="ru-RU" sz="1200" dirty="0">
                    <a:latin typeface="Times New Roman" pitchFamily="18" charset="0"/>
                    <a:cs typeface="Times New Roman" pitchFamily="18" charset="0"/>
                  </a:rPr>
                  <a:t>, </a:t>
                </a:r>
                <a:r>
                  <a:rPr lang="ru-RU" sz="1200" dirty="0" err="1">
                    <a:latin typeface="Times New Roman" pitchFamily="18" charset="0"/>
                    <a:cs typeface="Times New Roman" pitchFamily="18" charset="0"/>
                  </a:rPr>
                  <a:t>які</a:t>
                </a:r>
                <a:r>
                  <a:rPr lang="ru-RU" sz="1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1200" dirty="0" err="1">
                    <a:latin typeface="Times New Roman" pitchFamily="18" charset="0"/>
                    <a:cs typeface="Times New Roman" pitchFamily="18" charset="0"/>
                  </a:rPr>
                  <a:t>обслуговують</a:t>
                </a:r>
                <a:r>
                  <a:rPr lang="ru-RU" sz="12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1200" dirty="0" err="1">
                    <a:latin typeface="Times New Roman" pitchFamily="18" charset="0"/>
                    <a:cs typeface="Times New Roman" pitchFamily="18" charset="0"/>
                  </a:rPr>
                  <a:t>територіальну</a:t>
                </a:r>
                <a:r>
                  <a:rPr lang="ru-RU" sz="1200" dirty="0">
                    <a:latin typeface="Times New Roman" pitchFamily="18" charset="0"/>
                    <a:cs typeface="Times New Roman" pitchFamily="18" charset="0"/>
                  </a:rPr>
                  <a:t> громаду</a:t>
                </a:r>
                <a:endParaRPr lang="uk-UA" sz="1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pic>
          <p:nvPicPr>
            <p:cNvPr id="73" name="Рисунок 72">
              <a:extLst>
                <a:ext uri="{FF2B5EF4-FFF2-40B4-BE49-F238E27FC236}">
                  <a16:creationId xmlns="" xmlns:a16="http://schemas.microsoft.com/office/drawing/2014/main" id="{6A90C646-B038-696E-BDF8-C3D804B33ED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004195" y="2742752"/>
              <a:ext cx="630000" cy="630000"/>
            </a:xfrm>
            <a:prstGeom prst="rect">
              <a:avLst/>
            </a:prstGeom>
          </p:spPr>
        </p:pic>
        <p:sp>
          <p:nvSpPr>
            <p:cNvPr id="74" name="TextBox 73">
              <a:extLst>
                <a:ext uri="{FF2B5EF4-FFF2-40B4-BE49-F238E27FC236}">
                  <a16:creationId xmlns="" xmlns:a16="http://schemas.microsoft.com/office/drawing/2014/main" id="{1E544F28-C459-48B2-560C-23372D4B085A}"/>
                </a:ext>
              </a:extLst>
            </p:cNvPr>
            <p:cNvSpPr txBox="1"/>
            <p:nvPr/>
          </p:nvSpPr>
          <p:spPr>
            <a:xfrm>
              <a:off x="1052835" y="5726722"/>
              <a:ext cx="2532720" cy="523220"/>
            </a:xfrm>
            <a:prstGeom prst="rect">
              <a:avLst/>
            </a:prstGeom>
            <a:noFill/>
          </p:spPr>
          <p:txBody>
            <a:bodyPr wrap="square" numCol="1" rtlCol="0">
              <a:spAutoFit/>
            </a:bodyPr>
            <a:lstStyle/>
            <a:p>
              <a:pPr algn="ctr"/>
              <a:r>
                <a:rPr lang="uk-UA" sz="28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3</a:t>
              </a:r>
              <a:endParaRPr lang="uk-UA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16609109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="" xmlns:a16="http://schemas.microsoft.com/office/drawing/2014/main" id="{ED2E2C41-9B58-A0A8-FA6F-8BFDB8E92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Графіка 1">
            <a:extLst>
              <a:ext uri="{FF2B5EF4-FFF2-40B4-BE49-F238E27FC236}">
                <a16:creationId xmlns="" xmlns:a16="http://schemas.microsoft.com/office/drawing/2014/main" id="{48526531-3057-C97E-F886-E9FFECD9B2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5704" r="5704" b="5882"/>
          <a:stretch>
            <a:fillRect/>
          </a:stretch>
        </p:blipFill>
        <p:spPr>
          <a:xfrm>
            <a:off x="0" y="4380748"/>
            <a:ext cx="12192000" cy="2477252"/>
          </a:xfrm>
          <a:prstGeom prst="rect">
            <a:avLst/>
          </a:prstGeom>
        </p:spPr>
      </p:pic>
      <p:cxnSp>
        <p:nvCxnSpPr>
          <p:cNvPr id="28" name="Пряма сполучна лінія 27">
            <a:extLst>
              <a:ext uri="{FF2B5EF4-FFF2-40B4-BE49-F238E27FC236}">
                <a16:creationId xmlns="" xmlns:a16="http://schemas.microsoft.com/office/drawing/2014/main" id="{FD827AB2-B47D-78F1-7C1B-BB4D5512D429}"/>
              </a:ext>
            </a:extLst>
          </p:cNvPr>
          <p:cNvCxnSpPr>
            <a:cxnSpLocks/>
          </p:cNvCxnSpPr>
          <p:nvPr/>
        </p:nvCxnSpPr>
        <p:spPr>
          <a:xfrm flipV="1">
            <a:off x="904278" y="1309466"/>
            <a:ext cx="0" cy="5536670"/>
          </a:xfrm>
          <a:prstGeom prst="line">
            <a:avLst/>
          </a:prstGeom>
          <a:ln w="25400">
            <a:solidFill>
              <a:srgbClr val="AFB6C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7530F11A-5C4C-2A44-C4FC-AA6AB521EC61}"/>
              </a:ext>
            </a:extLst>
          </p:cNvPr>
          <p:cNvSpPr txBox="1"/>
          <p:nvPr/>
        </p:nvSpPr>
        <p:spPr>
          <a:xfrm>
            <a:off x="904278" y="1186492"/>
            <a:ext cx="2532720" cy="646331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r>
              <a:rPr lang="uk-UA" sz="3600" dirty="0" smtClean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267</a:t>
            </a:r>
            <a:endParaRPr lang="uk-UA" sz="1600" dirty="0">
              <a:solidFill>
                <a:srgbClr val="18294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0C1A3D28-3BE4-7160-5168-49F44D573594}"/>
              </a:ext>
            </a:extLst>
          </p:cNvPr>
          <p:cNvSpPr txBox="1"/>
          <p:nvPr/>
        </p:nvSpPr>
        <p:spPr>
          <a:xfrm>
            <a:off x="904277" y="1771267"/>
            <a:ext cx="2737082" cy="307777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r>
              <a:rPr lang="uk-UA" sz="14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Опрацьовано викликів</a:t>
            </a:r>
          </a:p>
        </p:txBody>
      </p:sp>
      <p:cxnSp>
        <p:nvCxnSpPr>
          <p:cNvPr id="41" name="Пряма сполучна лінія 40">
            <a:extLst>
              <a:ext uri="{FF2B5EF4-FFF2-40B4-BE49-F238E27FC236}">
                <a16:creationId xmlns="" xmlns:a16="http://schemas.microsoft.com/office/drawing/2014/main" id="{BB039A44-CB28-9C38-D30C-39E333A84804}"/>
              </a:ext>
            </a:extLst>
          </p:cNvPr>
          <p:cNvCxnSpPr>
            <a:cxnSpLocks/>
          </p:cNvCxnSpPr>
          <p:nvPr/>
        </p:nvCxnSpPr>
        <p:spPr>
          <a:xfrm flipV="1">
            <a:off x="2582667" y="2638683"/>
            <a:ext cx="0" cy="4051715"/>
          </a:xfrm>
          <a:prstGeom prst="line">
            <a:avLst/>
          </a:prstGeom>
          <a:ln w="25400">
            <a:solidFill>
              <a:srgbClr val="AFB6C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>
            <a:extLst>
              <a:ext uri="{FF2B5EF4-FFF2-40B4-BE49-F238E27FC236}">
                <a16:creationId xmlns="" xmlns:a16="http://schemas.microsoft.com/office/drawing/2014/main" id="{57AAED65-5C8B-8E05-4787-B15992636AA6}"/>
              </a:ext>
            </a:extLst>
          </p:cNvPr>
          <p:cNvSpPr txBox="1"/>
          <p:nvPr/>
        </p:nvSpPr>
        <p:spPr>
          <a:xfrm>
            <a:off x="2582667" y="2515709"/>
            <a:ext cx="2532720" cy="646331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r>
              <a:rPr lang="uk-UA" sz="3600" dirty="0" smtClean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1877</a:t>
            </a:r>
            <a:endParaRPr lang="uk-UA" sz="1600" dirty="0">
              <a:solidFill>
                <a:srgbClr val="18294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" name="TextBox 81">
            <a:extLst>
              <a:ext uri="{FF2B5EF4-FFF2-40B4-BE49-F238E27FC236}">
                <a16:creationId xmlns="" xmlns:a16="http://schemas.microsoft.com/office/drawing/2014/main" id="{F9B40B55-3C81-66F9-6806-D83EE40AE333}"/>
              </a:ext>
            </a:extLst>
          </p:cNvPr>
          <p:cNvSpPr txBox="1"/>
          <p:nvPr/>
        </p:nvSpPr>
        <p:spPr>
          <a:xfrm>
            <a:off x="2582666" y="3100484"/>
            <a:ext cx="2775358" cy="307777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r>
              <a:rPr lang="ru-RU" sz="1400" dirty="0" err="1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Розглянути</a:t>
            </a:r>
            <a:r>
              <a:rPr lang="ru-RU" sz="14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матеріалів</a:t>
            </a:r>
            <a:endParaRPr lang="ru-RU" sz="1400" dirty="0">
              <a:solidFill>
                <a:srgbClr val="18294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8" name="Пряма сполучна лінія 87">
            <a:extLst>
              <a:ext uri="{FF2B5EF4-FFF2-40B4-BE49-F238E27FC236}">
                <a16:creationId xmlns="" xmlns:a16="http://schemas.microsoft.com/office/drawing/2014/main" id="{C787098B-5A0A-A58D-AA51-7A689B56B0A1}"/>
              </a:ext>
            </a:extLst>
          </p:cNvPr>
          <p:cNvCxnSpPr>
            <a:cxnSpLocks/>
          </p:cNvCxnSpPr>
          <p:nvPr/>
        </p:nvCxnSpPr>
        <p:spPr>
          <a:xfrm flipV="1">
            <a:off x="4567033" y="3967901"/>
            <a:ext cx="0" cy="2890099"/>
          </a:xfrm>
          <a:prstGeom prst="line">
            <a:avLst/>
          </a:prstGeom>
          <a:ln w="25400">
            <a:solidFill>
              <a:srgbClr val="AFB6C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Box 88">
            <a:extLst>
              <a:ext uri="{FF2B5EF4-FFF2-40B4-BE49-F238E27FC236}">
                <a16:creationId xmlns="" xmlns:a16="http://schemas.microsoft.com/office/drawing/2014/main" id="{D6497EB8-44CF-262F-B8A3-7FC8F94F43EB}"/>
              </a:ext>
            </a:extLst>
          </p:cNvPr>
          <p:cNvSpPr txBox="1"/>
          <p:nvPr/>
        </p:nvSpPr>
        <p:spPr>
          <a:xfrm>
            <a:off x="4567033" y="3844927"/>
            <a:ext cx="2532720" cy="646331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r>
              <a:rPr lang="uk-UA" sz="3600" dirty="0" smtClean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18</a:t>
            </a:r>
            <a:endParaRPr lang="uk-UA" sz="1600" dirty="0">
              <a:solidFill>
                <a:srgbClr val="18294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="" xmlns:a16="http://schemas.microsoft.com/office/drawing/2014/main" id="{845613AB-FFFB-E5E5-DDE0-44482F2B62DD}"/>
              </a:ext>
            </a:extLst>
          </p:cNvPr>
          <p:cNvSpPr txBox="1"/>
          <p:nvPr/>
        </p:nvSpPr>
        <p:spPr>
          <a:xfrm>
            <a:off x="4567032" y="4429702"/>
            <a:ext cx="2979975" cy="307777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r>
              <a:rPr lang="ru-RU" sz="14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Здійснення </a:t>
            </a:r>
            <a:r>
              <a:rPr lang="ru-RU" sz="1400" dirty="0" err="1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супроводу</a:t>
            </a:r>
            <a:endParaRPr lang="ru-RU" sz="1400" dirty="0">
              <a:solidFill>
                <a:srgbClr val="18294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6" name="Google Shape;108;p2">
            <a:extLst>
              <a:ext uri="{FF2B5EF4-FFF2-40B4-BE49-F238E27FC236}">
                <a16:creationId xmlns="" xmlns:a16="http://schemas.microsoft.com/office/drawing/2014/main" id="{45419601-E0C5-1D9F-2E2B-989B3BD7AFFA}"/>
              </a:ext>
            </a:extLst>
          </p:cNvPr>
          <p:cNvSpPr txBox="1"/>
          <p:nvPr/>
        </p:nvSpPr>
        <p:spPr>
          <a:xfrm>
            <a:off x="333153" y="425162"/>
            <a:ext cx="11525694" cy="461624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dirty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Поліцейські послуги</a:t>
            </a:r>
          </a:p>
        </p:txBody>
      </p:sp>
      <p:cxnSp>
        <p:nvCxnSpPr>
          <p:cNvPr id="3" name="Пряма сполучна лінія 2">
            <a:extLst>
              <a:ext uri="{FF2B5EF4-FFF2-40B4-BE49-F238E27FC236}">
                <a16:creationId xmlns="" xmlns:a16="http://schemas.microsoft.com/office/drawing/2014/main" id="{04662F00-C535-9F07-5A03-F8C69A6D368C}"/>
              </a:ext>
            </a:extLst>
          </p:cNvPr>
          <p:cNvCxnSpPr>
            <a:cxnSpLocks/>
          </p:cNvCxnSpPr>
          <p:nvPr/>
        </p:nvCxnSpPr>
        <p:spPr>
          <a:xfrm rot="16200000" flipV="1">
            <a:off x="6742791" y="6212718"/>
            <a:ext cx="1251094" cy="15741"/>
          </a:xfrm>
          <a:prstGeom prst="line">
            <a:avLst/>
          </a:prstGeom>
          <a:ln w="25400">
            <a:solidFill>
              <a:srgbClr val="AFB6C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 сполучна лінія 5">
            <a:extLst>
              <a:ext uri="{FF2B5EF4-FFF2-40B4-BE49-F238E27FC236}">
                <a16:creationId xmlns="" xmlns:a16="http://schemas.microsoft.com/office/drawing/2014/main" id="{2222D0BA-5AA3-61DF-EED7-82B469B88828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7707821" y="5797429"/>
            <a:ext cx="1774367" cy="11575"/>
          </a:xfrm>
          <a:prstGeom prst="line">
            <a:avLst/>
          </a:prstGeom>
          <a:ln w="25400">
            <a:solidFill>
              <a:srgbClr val="AFB6C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3101349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="" xmlns:a16="http://schemas.microsoft.com/office/drawing/2014/main" id="{63486301-552F-0D12-7BBE-01089D0F78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Графіка 12">
            <a:extLst>
              <a:ext uri="{FF2B5EF4-FFF2-40B4-BE49-F238E27FC236}">
                <a16:creationId xmlns="" xmlns:a16="http://schemas.microsoft.com/office/drawing/2014/main" id="{A323D818-986F-2499-49DB-3ADAE92F5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19380" r="20276" b="15852"/>
          <a:stretch>
            <a:fillRect/>
          </a:stretch>
        </p:blipFill>
        <p:spPr>
          <a:xfrm>
            <a:off x="0" y="1104475"/>
            <a:ext cx="12192000" cy="5753525"/>
          </a:xfrm>
          <a:prstGeom prst="rect">
            <a:avLst/>
          </a:prstGeom>
        </p:spPr>
      </p:pic>
      <p:sp>
        <p:nvSpPr>
          <p:cNvPr id="116" name="Google Shape;108;p2">
            <a:extLst>
              <a:ext uri="{FF2B5EF4-FFF2-40B4-BE49-F238E27FC236}">
                <a16:creationId xmlns="" xmlns:a16="http://schemas.microsoft.com/office/drawing/2014/main" id="{9CFB2477-1D94-E886-BF9A-E0CE7E3C777D}"/>
              </a:ext>
            </a:extLst>
          </p:cNvPr>
          <p:cNvSpPr txBox="1"/>
          <p:nvPr/>
        </p:nvSpPr>
        <p:spPr>
          <a:xfrm>
            <a:off x="333153" y="425162"/>
            <a:ext cx="11525694" cy="461624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dirty="0">
                <a:solidFill>
                  <a:srgbClr val="182947"/>
                </a:solidFill>
                <a:latin typeface="Montserrat Black" panose="00000A00000000000000" pitchFamily="2" charset="-52"/>
                <a:ea typeface="Proxima Nova"/>
                <a:cs typeface="Proxima Nova"/>
                <a:sym typeface="Proxima Nova"/>
              </a:rPr>
              <a:t>Військовий стан</a:t>
            </a:r>
            <a:endParaRPr lang="uk-UA" sz="2400" dirty="0">
              <a:solidFill>
                <a:srgbClr val="182947"/>
              </a:solidFill>
              <a:latin typeface="Montserrat SemiBold" panose="00000700000000000000" pitchFamily="2" charset="-52"/>
              <a:ea typeface="Proxima Nova"/>
              <a:cs typeface="Proxima Nova"/>
              <a:sym typeface="Proxima Nova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AA1F54D7-7A4F-2A10-E7BE-C7602108CC48}"/>
              </a:ext>
            </a:extLst>
          </p:cNvPr>
          <p:cNvSpPr txBox="1"/>
          <p:nvPr/>
        </p:nvSpPr>
        <p:spPr>
          <a:xfrm>
            <a:off x="9132881" y="4148647"/>
            <a:ext cx="2532720" cy="769441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pPr algn="ctr"/>
            <a:r>
              <a:rPr lang="uk-UA" sz="4400" dirty="0" smtClean="0">
                <a:solidFill>
                  <a:schemeClr val="bg1"/>
                </a:solidFill>
                <a:latin typeface="Montserrat Black" panose="00000A00000000000000" pitchFamily="2" charset="-52"/>
              </a:rPr>
              <a:t>3</a:t>
            </a:r>
            <a:endParaRPr lang="uk-UA" sz="3600" dirty="0">
              <a:solidFill>
                <a:schemeClr val="bg1"/>
              </a:solidFill>
              <a:latin typeface="Montserrat Black" panose="00000A00000000000000" pitchFamily="2" charset="-52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052B0E33-D412-141F-7660-438A6A1F5FEB}"/>
              </a:ext>
            </a:extLst>
          </p:cNvPr>
          <p:cNvSpPr txBox="1"/>
          <p:nvPr/>
        </p:nvSpPr>
        <p:spPr>
          <a:xfrm>
            <a:off x="9132881" y="4826499"/>
            <a:ext cx="2532720" cy="738664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pPr algn="ctr"/>
            <a:r>
              <a:rPr lang="ru-RU" sz="1400" dirty="0" err="1">
                <a:solidFill>
                  <a:schemeClr val="bg1">
                    <a:lumMod val="85000"/>
                  </a:schemeClr>
                </a:solidFill>
                <a:latin typeface="Montserrat Medium" panose="00000600000000000000" pitchFamily="2" charset="-52"/>
              </a:rPr>
              <a:t>виявлено</a:t>
            </a:r>
            <a:r>
              <a:rPr lang="ru-RU" sz="1400" dirty="0">
                <a:solidFill>
                  <a:schemeClr val="bg1">
                    <a:lumMod val="85000"/>
                  </a:schemeClr>
                </a:solidFill>
                <a:latin typeface="Montserrat Medium" panose="00000600000000000000" pitchFamily="2" charset="-52"/>
              </a:rPr>
              <a:t> </a:t>
            </a:r>
            <a:r>
              <a:rPr lang="ru-RU" sz="1400" dirty="0" err="1">
                <a:solidFill>
                  <a:schemeClr val="bg1">
                    <a:lumMod val="85000"/>
                  </a:schemeClr>
                </a:solidFill>
                <a:latin typeface="Montserrat Medium" panose="00000600000000000000" pitchFamily="2" charset="-52"/>
              </a:rPr>
              <a:t>зброї</a:t>
            </a:r>
            <a:r>
              <a:rPr lang="ru-RU" sz="1400" dirty="0">
                <a:solidFill>
                  <a:schemeClr val="bg1">
                    <a:lumMod val="85000"/>
                  </a:schemeClr>
                </a:solidFill>
                <a:latin typeface="Montserrat Medium" panose="00000600000000000000" pitchFamily="2" charset="-52"/>
              </a:rPr>
              <a:t> та </a:t>
            </a:r>
            <a:r>
              <a:rPr lang="ru-RU" sz="1400" dirty="0" err="1">
                <a:solidFill>
                  <a:schemeClr val="bg1">
                    <a:lumMod val="85000"/>
                  </a:schemeClr>
                </a:solidFill>
                <a:latin typeface="Montserrat Medium" panose="00000600000000000000" pitchFamily="2" charset="-52"/>
              </a:rPr>
              <a:t>вибухонебезпечних</a:t>
            </a:r>
            <a:r>
              <a:rPr lang="ru-RU" sz="1400" dirty="0">
                <a:solidFill>
                  <a:schemeClr val="bg1">
                    <a:lumMod val="85000"/>
                  </a:schemeClr>
                </a:solidFill>
                <a:latin typeface="Montserrat Medium" panose="00000600000000000000" pitchFamily="2" charset="-52"/>
              </a:rPr>
              <a:t> </a:t>
            </a:r>
            <a:r>
              <a:rPr lang="ru-RU" sz="1400" dirty="0" err="1">
                <a:solidFill>
                  <a:schemeClr val="bg1">
                    <a:lumMod val="85000"/>
                  </a:schemeClr>
                </a:solidFill>
                <a:latin typeface="Montserrat Medium" panose="00000600000000000000" pitchFamily="2" charset="-52"/>
              </a:rPr>
              <a:t>предметів</a:t>
            </a:r>
            <a:endParaRPr lang="ru-RU" sz="1400" dirty="0">
              <a:solidFill>
                <a:schemeClr val="bg1">
                  <a:lumMod val="85000"/>
                </a:schemeClr>
              </a:solidFill>
              <a:latin typeface="Montserrat Medium" panose="00000600000000000000" pitchFamily="2" charset="-52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68BDECD5-471B-1386-CEE6-7DE22B3D333C}"/>
              </a:ext>
            </a:extLst>
          </p:cNvPr>
          <p:cNvSpPr txBox="1"/>
          <p:nvPr/>
        </p:nvSpPr>
        <p:spPr>
          <a:xfrm>
            <a:off x="5142368" y="3186820"/>
            <a:ext cx="2733517" cy="769441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pPr algn="ctr"/>
            <a:r>
              <a:rPr lang="uk-UA" sz="4400" dirty="0" smtClean="0">
                <a:solidFill>
                  <a:schemeClr val="bg1"/>
                </a:solidFill>
                <a:latin typeface="Montserrat Black" panose="00000A00000000000000" pitchFamily="2" charset="-52"/>
              </a:rPr>
              <a:t>24</a:t>
            </a:r>
            <a:endParaRPr lang="uk-UA" sz="3600" dirty="0">
              <a:solidFill>
                <a:schemeClr val="bg1"/>
              </a:solidFill>
              <a:latin typeface="Montserrat Black" panose="00000A00000000000000" pitchFamily="2" charset="-52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86A6686C-6556-3CA1-6E07-003876EB5EFB}"/>
              </a:ext>
            </a:extLst>
          </p:cNvPr>
          <p:cNvSpPr txBox="1"/>
          <p:nvPr/>
        </p:nvSpPr>
        <p:spPr>
          <a:xfrm>
            <a:off x="5051834" y="3956365"/>
            <a:ext cx="3097738" cy="307777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pPr algn="ctr"/>
            <a:r>
              <a:rPr lang="ru-RU" sz="1400" dirty="0" err="1">
                <a:solidFill>
                  <a:schemeClr val="bg1">
                    <a:lumMod val="85000"/>
                  </a:schemeClr>
                </a:solidFill>
                <a:latin typeface="Montserrat Medium" panose="00000600000000000000" pitchFamily="2" charset="-52"/>
              </a:rPr>
              <a:t>перевірено</a:t>
            </a:r>
            <a:r>
              <a:rPr lang="ru-RU" sz="1400" dirty="0">
                <a:solidFill>
                  <a:schemeClr val="bg1">
                    <a:lumMod val="85000"/>
                  </a:schemeClr>
                </a:solidFill>
                <a:latin typeface="Montserrat Medium" panose="00000600000000000000" pitchFamily="2" charset="-52"/>
              </a:rPr>
              <a:t> ВПО</a:t>
            </a:r>
          </a:p>
        </p:txBody>
      </p:sp>
    </p:spTree>
    <p:extLst>
      <p:ext uri="{BB962C8B-B14F-4D97-AF65-F5344CB8AC3E}">
        <p14:creationId xmlns="" xmlns:p14="http://schemas.microsoft.com/office/powerpoint/2010/main" val="22133155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80E70C95-82F5-034E-8BA3-BEF0A2CB00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108;p2">
            <a:extLst>
              <a:ext uri="{FF2B5EF4-FFF2-40B4-BE49-F238E27FC236}">
                <a16:creationId xmlns="" xmlns:a16="http://schemas.microsoft.com/office/drawing/2014/main" id="{EA48E22A-E2D4-220F-8608-9E6F4721817F}"/>
              </a:ext>
            </a:extLst>
          </p:cNvPr>
          <p:cNvSpPr txBox="1"/>
          <p:nvPr/>
        </p:nvSpPr>
        <p:spPr>
          <a:xfrm>
            <a:off x="333153" y="425162"/>
            <a:ext cx="11525694" cy="461624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dirty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Профілактична робота</a:t>
            </a:r>
          </a:p>
        </p:txBody>
      </p:sp>
      <p:pic>
        <p:nvPicPr>
          <p:cNvPr id="18" name="Графіка 17">
            <a:extLst>
              <a:ext uri="{FF2B5EF4-FFF2-40B4-BE49-F238E27FC236}">
                <a16:creationId xmlns="" xmlns:a16="http://schemas.microsoft.com/office/drawing/2014/main" id="{13F6C75F-96A8-4FC4-70AA-2CE87A94AF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5704" r="5704" b="5882"/>
          <a:stretch>
            <a:fillRect/>
          </a:stretch>
        </p:blipFill>
        <p:spPr>
          <a:xfrm>
            <a:off x="0" y="4380748"/>
            <a:ext cx="12192000" cy="2477252"/>
          </a:xfrm>
          <a:prstGeom prst="rect">
            <a:avLst/>
          </a:prstGeom>
        </p:spPr>
      </p:pic>
      <p:grpSp>
        <p:nvGrpSpPr>
          <p:cNvPr id="3" name="Групувати 2">
            <a:extLst>
              <a:ext uri="{FF2B5EF4-FFF2-40B4-BE49-F238E27FC236}">
                <a16:creationId xmlns="" xmlns:a16="http://schemas.microsoft.com/office/drawing/2014/main" id="{074B1225-B508-A1C6-03A9-CB51BDB00A1A}"/>
              </a:ext>
            </a:extLst>
          </p:cNvPr>
          <p:cNvGrpSpPr/>
          <p:nvPr/>
        </p:nvGrpSpPr>
        <p:grpSpPr>
          <a:xfrm>
            <a:off x="422565" y="1923834"/>
            <a:ext cx="3080094" cy="2164502"/>
            <a:chOff x="961469" y="1789695"/>
            <a:chExt cx="3080094" cy="2164502"/>
          </a:xfrm>
        </p:grpSpPr>
        <p:sp>
          <p:nvSpPr>
            <p:cNvPr id="6" name="TextBox 5">
              <a:extLst>
                <a:ext uri="{FF2B5EF4-FFF2-40B4-BE49-F238E27FC236}">
                  <a16:creationId xmlns="" xmlns:a16="http://schemas.microsoft.com/office/drawing/2014/main" id="{05C2757C-D00A-68F1-D325-14449045289F}"/>
                </a:ext>
              </a:extLst>
            </p:cNvPr>
            <p:cNvSpPr txBox="1"/>
            <p:nvPr/>
          </p:nvSpPr>
          <p:spPr>
            <a:xfrm>
              <a:off x="1235156" y="2968568"/>
              <a:ext cx="2532720" cy="707886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algn="ctr"/>
              <a:r>
                <a:rPr lang="uk-UA" sz="4000" dirty="0" smtClean="0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52</a:t>
              </a:r>
              <a:endParaRPr lang="uk-UA" sz="36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="" xmlns:a16="http://schemas.microsoft.com/office/drawing/2014/main" id="{96991561-7FC7-0745-AD1F-580D078E07FB}"/>
                </a:ext>
              </a:extLst>
            </p:cNvPr>
            <p:cNvSpPr txBox="1"/>
            <p:nvPr/>
          </p:nvSpPr>
          <p:spPr>
            <a:xfrm>
              <a:off x="961469" y="3646420"/>
              <a:ext cx="3080094" cy="307777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algn="ctr"/>
              <a:r>
                <a:rPr lang="ru-RU" sz="1400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громадська</a:t>
              </a:r>
              <a:r>
                <a:rPr lang="ru-RU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400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безпека</a:t>
              </a:r>
              <a:endParaRPr lang="uk-UA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8" name="Групувати 7">
              <a:extLst>
                <a:ext uri="{FF2B5EF4-FFF2-40B4-BE49-F238E27FC236}">
                  <a16:creationId xmlns="" xmlns:a16="http://schemas.microsoft.com/office/drawing/2014/main" id="{3D3E5E04-D81D-1864-A76F-D7870F490468}"/>
                </a:ext>
              </a:extLst>
            </p:cNvPr>
            <p:cNvGrpSpPr/>
            <p:nvPr/>
          </p:nvGrpSpPr>
          <p:grpSpPr>
            <a:xfrm>
              <a:off x="1981226" y="1789695"/>
              <a:ext cx="1040579" cy="1040579"/>
              <a:chOff x="2311136" y="1768022"/>
              <a:chExt cx="1040579" cy="1040579"/>
            </a:xfrm>
          </p:grpSpPr>
          <p:sp>
            <p:nvSpPr>
              <p:cNvPr id="9" name="Овал 8">
                <a:extLst>
                  <a:ext uri="{FF2B5EF4-FFF2-40B4-BE49-F238E27FC236}">
                    <a16:creationId xmlns="" xmlns:a16="http://schemas.microsoft.com/office/drawing/2014/main" id="{47DF207D-43C8-D830-D1FC-28BE3D094CD8}"/>
                  </a:ext>
                </a:extLst>
              </p:cNvPr>
              <p:cNvSpPr/>
              <p:nvPr/>
            </p:nvSpPr>
            <p:spPr>
              <a:xfrm>
                <a:off x="2311136" y="1768022"/>
                <a:ext cx="1040579" cy="1040579"/>
              </a:xfrm>
              <a:prstGeom prst="ellipse">
                <a:avLst/>
              </a:prstGeom>
              <a:solidFill>
                <a:srgbClr val="182947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10" name="Рисунок 9">
                <a:extLst>
                  <a:ext uri="{FF2B5EF4-FFF2-40B4-BE49-F238E27FC236}">
                    <a16:creationId xmlns="" xmlns:a16="http://schemas.microsoft.com/office/drawing/2014/main" id="{CCCD13BB-D9A4-A09F-232E-9297C358877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2516425" y="1973311"/>
                <a:ext cx="630000" cy="630000"/>
              </a:xfrm>
              <a:prstGeom prst="rect">
                <a:avLst/>
              </a:prstGeom>
            </p:spPr>
          </p:pic>
        </p:grpSp>
      </p:grpSp>
      <p:grpSp>
        <p:nvGrpSpPr>
          <p:cNvPr id="11" name="Групувати 10">
            <a:extLst>
              <a:ext uri="{FF2B5EF4-FFF2-40B4-BE49-F238E27FC236}">
                <a16:creationId xmlns="" xmlns:a16="http://schemas.microsoft.com/office/drawing/2014/main" id="{040CFF6D-1582-67AD-22F5-A09F11D5742D}"/>
              </a:ext>
            </a:extLst>
          </p:cNvPr>
          <p:cNvGrpSpPr/>
          <p:nvPr/>
        </p:nvGrpSpPr>
        <p:grpSpPr>
          <a:xfrm>
            <a:off x="8689342" y="1923834"/>
            <a:ext cx="3080094" cy="2164502"/>
            <a:chOff x="961469" y="1789695"/>
            <a:chExt cx="3080094" cy="2164502"/>
          </a:xfrm>
        </p:grpSpPr>
        <p:sp>
          <p:nvSpPr>
            <p:cNvPr id="12" name="TextBox 11">
              <a:extLst>
                <a:ext uri="{FF2B5EF4-FFF2-40B4-BE49-F238E27FC236}">
                  <a16:creationId xmlns="" xmlns:a16="http://schemas.microsoft.com/office/drawing/2014/main" id="{B67CC0E3-EDE3-D1D1-FF90-C4137F3189A1}"/>
                </a:ext>
              </a:extLst>
            </p:cNvPr>
            <p:cNvSpPr txBox="1"/>
            <p:nvPr/>
          </p:nvSpPr>
          <p:spPr>
            <a:xfrm>
              <a:off x="1235156" y="2968568"/>
              <a:ext cx="2532720" cy="707886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algn="ctr"/>
              <a:r>
                <a:rPr lang="uk-UA" sz="4000" dirty="0" smtClean="0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0</a:t>
              </a:r>
              <a:endParaRPr lang="uk-UA" sz="36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="" xmlns:a16="http://schemas.microsoft.com/office/drawing/2014/main" id="{BCE149B7-5224-61E4-8FC4-DADCB926EB6B}"/>
                </a:ext>
              </a:extLst>
            </p:cNvPr>
            <p:cNvSpPr txBox="1"/>
            <p:nvPr/>
          </p:nvSpPr>
          <p:spPr>
            <a:xfrm>
              <a:off x="961469" y="3646420"/>
              <a:ext cx="3080094" cy="307777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algn="ctr"/>
              <a:r>
                <a:rPr lang="ru-RU" sz="1400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благоустрій</a:t>
              </a:r>
              <a:endParaRPr lang="uk-UA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4" name="Групувати 13">
              <a:extLst>
                <a:ext uri="{FF2B5EF4-FFF2-40B4-BE49-F238E27FC236}">
                  <a16:creationId xmlns="" xmlns:a16="http://schemas.microsoft.com/office/drawing/2014/main" id="{D54B8A66-A9F6-A45F-5EB2-A64A1684A360}"/>
                </a:ext>
              </a:extLst>
            </p:cNvPr>
            <p:cNvGrpSpPr/>
            <p:nvPr/>
          </p:nvGrpSpPr>
          <p:grpSpPr>
            <a:xfrm>
              <a:off x="1981226" y="1789695"/>
              <a:ext cx="1040579" cy="1040579"/>
              <a:chOff x="2311136" y="1768022"/>
              <a:chExt cx="1040579" cy="1040579"/>
            </a:xfrm>
          </p:grpSpPr>
          <p:sp>
            <p:nvSpPr>
              <p:cNvPr id="15" name="Овал 14">
                <a:extLst>
                  <a:ext uri="{FF2B5EF4-FFF2-40B4-BE49-F238E27FC236}">
                    <a16:creationId xmlns="" xmlns:a16="http://schemas.microsoft.com/office/drawing/2014/main" id="{A279DD94-CE02-1F1C-68E6-74A252BD44F7}"/>
                  </a:ext>
                </a:extLst>
              </p:cNvPr>
              <p:cNvSpPr/>
              <p:nvPr/>
            </p:nvSpPr>
            <p:spPr>
              <a:xfrm>
                <a:off x="2311136" y="1768022"/>
                <a:ext cx="1040579" cy="1040579"/>
              </a:xfrm>
              <a:prstGeom prst="ellipse">
                <a:avLst/>
              </a:prstGeom>
              <a:solidFill>
                <a:srgbClr val="182947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16" name="Рисунок 15">
                <a:extLst>
                  <a:ext uri="{FF2B5EF4-FFF2-40B4-BE49-F238E27FC236}">
                    <a16:creationId xmlns="" xmlns:a16="http://schemas.microsoft.com/office/drawing/2014/main" id="{0C064E1F-3841-781E-3824-B56BEEC929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2516425" y="1973311"/>
                <a:ext cx="630000" cy="630000"/>
              </a:xfrm>
              <a:prstGeom prst="rect">
                <a:avLst/>
              </a:prstGeom>
            </p:spPr>
          </p:pic>
        </p:grpSp>
      </p:grpSp>
      <p:grpSp>
        <p:nvGrpSpPr>
          <p:cNvPr id="17" name="Групувати 16">
            <a:extLst>
              <a:ext uri="{FF2B5EF4-FFF2-40B4-BE49-F238E27FC236}">
                <a16:creationId xmlns="" xmlns:a16="http://schemas.microsoft.com/office/drawing/2014/main" id="{BBE408A7-7B8C-5CF2-C218-533C9270F215}"/>
              </a:ext>
            </a:extLst>
          </p:cNvPr>
          <p:cNvGrpSpPr/>
          <p:nvPr/>
        </p:nvGrpSpPr>
        <p:grpSpPr>
          <a:xfrm>
            <a:off x="4555953" y="1923834"/>
            <a:ext cx="3080094" cy="2164502"/>
            <a:chOff x="961469" y="1789695"/>
            <a:chExt cx="3080094" cy="2164502"/>
          </a:xfrm>
          <a:effectLst/>
        </p:grpSpPr>
        <p:sp>
          <p:nvSpPr>
            <p:cNvPr id="19" name="TextBox 18">
              <a:extLst>
                <a:ext uri="{FF2B5EF4-FFF2-40B4-BE49-F238E27FC236}">
                  <a16:creationId xmlns="" xmlns:a16="http://schemas.microsoft.com/office/drawing/2014/main" id="{D755F4EE-3E13-0893-FDE8-4C853C3056D3}"/>
                </a:ext>
              </a:extLst>
            </p:cNvPr>
            <p:cNvSpPr txBox="1"/>
            <p:nvPr/>
          </p:nvSpPr>
          <p:spPr>
            <a:xfrm>
              <a:off x="1235156" y="2968568"/>
              <a:ext cx="2532720" cy="707886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algn="ctr"/>
              <a:r>
                <a:rPr lang="uk-UA" sz="4000" dirty="0" smtClean="0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5</a:t>
              </a:r>
              <a:endParaRPr lang="uk-UA" sz="36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="" xmlns:a16="http://schemas.microsoft.com/office/drawing/2014/main" id="{5E85BAB7-96FD-3F33-4B1F-F728C97F034A}"/>
                </a:ext>
              </a:extLst>
            </p:cNvPr>
            <p:cNvSpPr txBox="1"/>
            <p:nvPr/>
          </p:nvSpPr>
          <p:spPr>
            <a:xfrm>
              <a:off x="961469" y="3646420"/>
              <a:ext cx="3080094" cy="307777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algn="ctr"/>
              <a:r>
                <a:rPr lang="ru-RU" sz="1400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дозвільна</a:t>
              </a:r>
              <a:r>
                <a:rPr lang="ru-RU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 система</a:t>
              </a:r>
              <a:endParaRPr lang="uk-UA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1" name="Групувати 20">
              <a:extLst>
                <a:ext uri="{FF2B5EF4-FFF2-40B4-BE49-F238E27FC236}">
                  <a16:creationId xmlns="" xmlns:a16="http://schemas.microsoft.com/office/drawing/2014/main" id="{160954B7-AC04-FAE6-D37B-75221ED5A9DE}"/>
                </a:ext>
              </a:extLst>
            </p:cNvPr>
            <p:cNvGrpSpPr/>
            <p:nvPr/>
          </p:nvGrpSpPr>
          <p:grpSpPr>
            <a:xfrm>
              <a:off x="1981226" y="1789695"/>
              <a:ext cx="1040579" cy="1040579"/>
              <a:chOff x="2311136" y="1768022"/>
              <a:chExt cx="1040579" cy="1040579"/>
            </a:xfrm>
          </p:grpSpPr>
          <p:sp>
            <p:nvSpPr>
              <p:cNvPr id="22" name="Овал 21">
                <a:extLst>
                  <a:ext uri="{FF2B5EF4-FFF2-40B4-BE49-F238E27FC236}">
                    <a16:creationId xmlns="" xmlns:a16="http://schemas.microsoft.com/office/drawing/2014/main" id="{44FD7CDD-AB8A-DA27-36C2-7AAE88BBFF68}"/>
                  </a:ext>
                </a:extLst>
              </p:cNvPr>
              <p:cNvSpPr/>
              <p:nvPr/>
            </p:nvSpPr>
            <p:spPr>
              <a:xfrm>
                <a:off x="2311136" y="1768022"/>
                <a:ext cx="1040579" cy="1040579"/>
              </a:xfrm>
              <a:prstGeom prst="ellipse">
                <a:avLst/>
              </a:prstGeom>
              <a:solidFill>
                <a:srgbClr val="182947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23" name="Рисунок 22">
                <a:extLst>
                  <a:ext uri="{FF2B5EF4-FFF2-40B4-BE49-F238E27FC236}">
                    <a16:creationId xmlns="" xmlns:a16="http://schemas.microsoft.com/office/drawing/2014/main" id="{33817802-FE22-5FA0-A5E5-316FA57B3D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2516425" y="1973311"/>
                <a:ext cx="630000" cy="630000"/>
              </a:xfrm>
              <a:prstGeom prst="rect">
                <a:avLst/>
              </a:prstGeom>
            </p:spPr>
          </p:pic>
        </p:grpSp>
      </p:grpSp>
      <p:cxnSp>
        <p:nvCxnSpPr>
          <p:cNvPr id="24" name="Пряма сполучна лінія 23">
            <a:extLst>
              <a:ext uri="{FF2B5EF4-FFF2-40B4-BE49-F238E27FC236}">
                <a16:creationId xmlns="" xmlns:a16="http://schemas.microsoft.com/office/drawing/2014/main" id="{57C081CA-08B4-6122-A83C-53D21E544BCF}"/>
              </a:ext>
            </a:extLst>
          </p:cNvPr>
          <p:cNvCxnSpPr>
            <a:cxnSpLocks/>
          </p:cNvCxnSpPr>
          <p:nvPr/>
        </p:nvCxnSpPr>
        <p:spPr>
          <a:xfrm>
            <a:off x="4029306" y="1993676"/>
            <a:ext cx="0" cy="2024818"/>
          </a:xfrm>
          <a:prstGeom prst="line">
            <a:avLst/>
          </a:prstGeom>
          <a:ln w="38100" cap="rnd">
            <a:solidFill>
              <a:srgbClr val="18294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 сполучна лінія 24">
            <a:extLst>
              <a:ext uri="{FF2B5EF4-FFF2-40B4-BE49-F238E27FC236}">
                <a16:creationId xmlns="" xmlns:a16="http://schemas.microsoft.com/office/drawing/2014/main" id="{367A8848-E431-4A79-05B0-39ABBFEF7106}"/>
              </a:ext>
            </a:extLst>
          </p:cNvPr>
          <p:cNvCxnSpPr>
            <a:cxnSpLocks/>
          </p:cNvCxnSpPr>
          <p:nvPr/>
        </p:nvCxnSpPr>
        <p:spPr>
          <a:xfrm>
            <a:off x="8162694" y="1993676"/>
            <a:ext cx="0" cy="2024818"/>
          </a:xfrm>
          <a:prstGeom prst="line">
            <a:avLst/>
          </a:prstGeom>
          <a:ln w="38100" cap="rnd">
            <a:solidFill>
              <a:srgbClr val="18294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7490121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="" xmlns:a16="http://schemas.microsoft.com/office/drawing/2014/main" id="{17A1325C-2D71-4C72-4EFC-1DF0394DD2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Графіка 1">
            <a:extLst>
              <a:ext uri="{FF2B5EF4-FFF2-40B4-BE49-F238E27FC236}">
                <a16:creationId xmlns="" xmlns:a16="http://schemas.microsoft.com/office/drawing/2014/main" id="{04421A3C-B21F-CEB5-6DD7-96D4BF4BF5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5704" r="5704" b="5882"/>
          <a:stretch>
            <a:fillRect/>
          </a:stretch>
        </p:blipFill>
        <p:spPr>
          <a:xfrm>
            <a:off x="0" y="4380748"/>
            <a:ext cx="12192000" cy="2477252"/>
          </a:xfrm>
          <a:prstGeom prst="rect">
            <a:avLst/>
          </a:prstGeom>
        </p:spPr>
      </p:pic>
      <p:cxnSp>
        <p:nvCxnSpPr>
          <p:cNvPr id="28" name="Пряма сполучна лінія 27">
            <a:extLst>
              <a:ext uri="{FF2B5EF4-FFF2-40B4-BE49-F238E27FC236}">
                <a16:creationId xmlns="" xmlns:a16="http://schemas.microsoft.com/office/drawing/2014/main" id="{AD8115E0-F621-7240-3202-FB2269FDF5BB}"/>
              </a:ext>
            </a:extLst>
          </p:cNvPr>
          <p:cNvCxnSpPr>
            <a:cxnSpLocks/>
          </p:cNvCxnSpPr>
          <p:nvPr/>
        </p:nvCxnSpPr>
        <p:spPr>
          <a:xfrm flipV="1">
            <a:off x="479045" y="1309466"/>
            <a:ext cx="0" cy="5536670"/>
          </a:xfrm>
          <a:prstGeom prst="line">
            <a:avLst/>
          </a:prstGeom>
          <a:ln w="25400">
            <a:solidFill>
              <a:srgbClr val="AFB6C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B5AD2858-87D3-20B5-F9EC-92F762A1A5BB}"/>
              </a:ext>
            </a:extLst>
          </p:cNvPr>
          <p:cNvSpPr txBox="1"/>
          <p:nvPr/>
        </p:nvSpPr>
        <p:spPr>
          <a:xfrm>
            <a:off x="584080" y="1186492"/>
            <a:ext cx="2532720" cy="646331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r>
              <a:rPr lang="uk-UA" sz="3600" dirty="0" smtClean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16</a:t>
            </a:r>
            <a:endParaRPr lang="uk-UA" sz="1600" dirty="0">
              <a:solidFill>
                <a:srgbClr val="18294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7D7F40FC-822D-2166-D260-A64616FC4A0A}"/>
              </a:ext>
            </a:extLst>
          </p:cNvPr>
          <p:cNvSpPr txBox="1"/>
          <p:nvPr/>
        </p:nvSpPr>
        <p:spPr>
          <a:xfrm>
            <a:off x="584079" y="1771267"/>
            <a:ext cx="2737082" cy="523220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r>
              <a:rPr lang="ru-RU" sz="14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Кількість </a:t>
            </a:r>
            <a:r>
              <a:rPr lang="uk-UA" sz="14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кривдників, що перебувають на обліку</a:t>
            </a:r>
          </a:p>
        </p:txBody>
      </p:sp>
      <p:cxnSp>
        <p:nvCxnSpPr>
          <p:cNvPr id="41" name="Пряма сполучна лінія 40">
            <a:extLst>
              <a:ext uri="{FF2B5EF4-FFF2-40B4-BE49-F238E27FC236}">
                <a16:creationId xmlns="" xmlns:a16="http://schemas.microsoft.com/office/drawing/2014/main" id="{44545800-AD3E-DFC2-A7E3-36468007609C}"/>
              </a:ext>
            </a:extLst>
          </p:cNvPr>
          <p:cNvCxnSpPr>
            <a:cxnSpLocks/>
          </p:cNvCxnSpPr>
          <p:nvPr/>
        </p:nvCxnSpPr>
        <p:spPr>
          <a:xfrm flipV="1">
            <a:off x="1803569" y="2373486"/>
            <a:ext cx="0" cy="4134980"/>
          </a:xfrm>
          <a:prstGeom prst="line">
            <a:avLst/>
          </a:prstGeom>
          <a:ln w="25400">
            <a:solidFill>
              <a:srgbClr val="AFB6C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>
            <a:extLst>
              <a:ext uri="{FF2B5EF4-FFF2-40B4-BE49-F238E27FC236}">
                <a16:creationId xmlns="" xmlns:a16="http://schemas.microsoft.com/office/drawing/2014/main" id="{DEBFE6C6-3C75-D7DD-9A1E-F54D177D1578}"/>
              </a:ext>
            </a:extLst>
          </p:cNvPr>
          <p:cNvSpPr txBox="1"/>
          <p:nvPr/>
        </p:nvSpPr>
        <p:spPr>
          <a:xfrm>
            <a:off x="1884115" y="2250512"/>
            <a:ext cx="2532720" cy="646331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r>
              <a:rPr lang="uk-UA" sz="3600" dirty="0" smtClean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endParaRPr lang="uk-UA" sz="1600" dirty="0">
              <a:solidFill>
                <a:srgbClr val="18294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" name="TextBox 81">
            <a:extLst>
              <a:ext uri="{FF2B5EF4-FFF2-40B4-BE49-F238E27FC236}">
                <a16:creationId xmlns="" xmlns:a16="http://schemas.microsoft.com/office/drawing/2014/main" id="{7CD80146-023E-E789-D9F2-0C6B2809C438}"/>
              </a:ext>
            </a:extLst>
          </p:cNvPr>
          <p:cNvSpPr txBox="1"/>
          <p:nvPr/>
        </p:nvSpPr>
        <p:spPr>
          <a:xfrm>
            <a:off x="1884114" y="2835287"/>
            <a:ext cx="2775358" cy="523220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r>
              <a:rPr lang="ru-RU" sz="14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Кількість </a:t>
            </a:r>
            <a:r>
              <a:rPr lang="ru-RU" sz="1400" dirty="0" err="1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кривдників</a:t>
            </a:r>
            <a:r>
              <a:rPr lang="ru-RU" sz="14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яких</a:t>
            </a:r>
            <a:r>
              <a:rPr lang="ru-RU" sz="14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 взято на </a:t>
            </a:r>
            <a:r>
              <a:rPr lang="ru-RU" sz="1400" dirty="0" err="1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облік</a:t>
            </a:r>
            <a:r>
              <a:rPr lang="ru-RU" sz="14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1400" dirty="0" smtClean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2026 </a:t>
            </a:r>
            <a:r>
              <a:rPr lang="ru-RU" sz="1400" dirty="0" err="1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році</a:t>
            </a:r>
            <a:endParaRPr lang="ru-RU" sz="1400" dirty="0">
              <a:solidFill>
                <a:srgbClr val="18294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8" name="Пряма сполучна лінія 87">
            <a:extLst>
              <a:ext uri="{FF2B5EF4-FFF2-40B4-BE49-F238E27FC236}">
                <a16:creationId xmlns="" xmlns:a16="http://schemas.microsoft.com/office/drawing/2014/main" id="{491D56D7-B8C9-210C-E3D0-1A5DE2B537B8}"/>
              </a:ext>
            </a:extLst>
          </p:cNvPr>
          <p:cNvCxnSpPr>
            <a:cxnSpLocks/>
          </p:cNvCxnSpPr>
          <p:nvPr/>
        </p:nvCxnSpPr>
        <p:spPr>
          <a:xfrm flipV="1">
            <a:off x="2797348" y="3575590"/>
            <a:ext cx="0" cy="2890099"/>
          </a:xfrm>
          <a:prstGeom prst="line">
            <a:avLst/>
          </a:prstGeom>
          <a:ln w="25400">
            <a:solidFill>
              <a:srgbClr val="AFB6C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Box 88">
            <a:extLst>
              <a:ext uri="{FF2B5EF4-FFF2-40B4-BE49-F238E27FC236}">
                <a16:creationId xmlns="" xmlns:a16="http://schemas.microsoft.com/office/drawing/2014/main" id="{2D9705A2-E197-DB3F-BA78-A23EF78E611D}"/>
              </a:ext>
            </a:extLst>
          </p:cNvPr>
          <p:cNvSpPr txBox="1"/>
          <p:nvPr/>
        </p:nvSpPr>
        <p:spPr>
          <a:xfrm>
            <a:off x="2902383" y="3452616"/>
            <a:ext cx="2532720" cy="646331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r>
              <a:rPr lang="uk-UA" sz="3600" dirty="0" smtClean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uk-UA" sz="1600" dirty="0">
              <a:solidFill>
                <a:srgbClr val="18294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="" xmlns:a16="http://schemas.microsoft.com/office/drawing/2014/main" id="{D5A0F588-18D8-28F6-94E0-93F9D2D5C2C0}"/>
              </a:ext>
            </a:extLst>
          </p:cNvPr>
          <p:cNvSpPr txBox="1"/>
          <p:nvPr/>
        </p:nvSpPr>
        <p:spPr>
          <a:xfrm>
            <a:off x="2902382" y="4037391"/>
            <a:ext cx="2979975" cy="523220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r>
              <a:rPr lang="ru-RU" sz="1400" dirty="0" err="1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Винесено</a:t>
            </a:r>
            <a:r>
              <a:rPr lang="ru-RU" sz="14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термінових</a:t>
            </a:r>
            <a:r>
              <a:rPr lang="ru-RU" sz="14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забороних</a:t>
            </a:r>
            <a:r>
              <a:rPr lang="ru-RU" sz="14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приписів</a:t>
            </a:r>
            <a:r>
              <a:rPr lang="ru-RU" sz="14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стосовно</a:t>
            </a:r>
            <a:r>
              <a:rPr lang="ru-RU" sz="14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кривдників</a:t>
            </a:r>
            <a:endParaRPr lang="ru-RU" sz="1400" dirty="0">
              <a:solidFill>
                <a:srgbClr val="18294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1" name="Пряма сполучна лінія 90">
            <a:extLst>
              <a:ext uri="{FF2B5EF4-FFF2-40B4-BE49-F238E27FC236}">
                <a16:creationId xmlns="" xmlns:a16="http://schemas.microsoft.com/office/drawing/2014/main" id="{B1AB423B-4C8D-0008-45A8-B71C434E19C5}"/>
              </a:ext>
            </a:extLst>
          </p:cNvPr>
          <p:cNvCxnSpPr>
            <a:cxnSpLocks/>
          </p:cNvCxnSpPr>
          <p:nvPr/>
        </p:nvCxnSpPr>
        <p:spPr>
          <a:xfrm flipV="1">
            <a:off x="5435103" y="1543545"/>
            <a:ext cx="0" cy="5314455"/>
          </a:xfrm>
          <a:prstGeom prst="line">
            <a:avLst/>
          </a:prstGeom>
          <a:ln w="25400">
            <a:solidFill>
              <a:srgbClr val="AFB6C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Групувати 3">
            <a:extLst>
              <a:ext uri="{FF2B5EF4-FFF2-40B4-BE49-F238E27FC236}">
                <a16:creationId xmlns="" xmlns:a16="http://schemas.microsoft.com/office/drawing/2014/main" id="{CFE5F7E7-8708-B234-B7B8-953AD21D1A40}"/>
              </a:ext>
            </a:extLst>
          </p:cNvPr>
          <p:cNvGrpSpPr/>
          <p:nvPr/>
        </p:nvGrpSpPr>
        <p:grpSpPr>
          <a:xfrm>
            <a:off x="5581297" y="1420571"/>
            <a:ext cx="5314674" cy="1107995"/>
            <a:chOff x="5581297" y="1420571"/>
            <a:chExt cx="5314674" cy="1107995"/>
          </a:xfrm>
        </p:grpSpPr>
        <p:sp>
          <p:nvSpPr>
            <p:cNvPr id="92" name="TextBox 91">
              <a:extLst>
                <a:ext uri="{FF2B5EF4-FFF2-40B4-BE49-F238E27FC236}">
                  <a16:creationId xmlns="" xmlns:a16="http://schemas.microsoft.com/office/drawing/2014/main" id="{0E3B6E46-4B81-4B70-35CB-233ED8E68350}"/>
                </a:ext>
              </a:extLst>
            </p:cNvPr>
            <p:cNvSpPr txBox="1"/>
            <p:nvPr/>
          </p:nvSpPr>
          <p:spPr>
            <a:xfrm>
              <a:off x="5581299" y="1420571"/>
              <a:ext cx="2532720" cy="646331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r>
                <a:rPr lang="uk-UA" sz="3600" dirty="0" smtClean="0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4</a:t>
              </a:r>
              <a:endParaRPr lang="uk-UA" sz="14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3" name="TextBox 92">
              <a:extLst>
                <a:ext uri="{FF2B5EF4-FFF2-40B4-BE49-F238E27FC236}">
                  <a16:creationId xmlns="" xmlns:a16="http://schemas.microsoft.com/office/drawing/2014/main" id="{7A32E691-BAC1-0FBB-4CF4-BBDC9DC07D81}"/>
                </a:ext>
              </a:extLst>
            </p:cNvPr>
            <p:cNvSpPr txBox="1"/>
            <p:nvPr/>
          </p:nvSpPr>
          <p:spPr>
            <a:xfrm>
              <a:off x="5581297" y="2005346"/>
              <a:ext cx="5314674" cy="523220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Складено</a:t>
              </a:r>
              <a:r>
                <a:rPr lang="ru-RU" sz="1400" dirty="0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адміністративних</a:t>
              </a:r>
              <a:r>
                <a:rPr lang="ru-RU" sz="1400" dirty="0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протоколів</a:t>
              </a:r>
              <a:r>
                <a:rPr lang="ru-RU" sz="1400" dirty="0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 за </a:t>
              </a:r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порушення</a:t>
              </a:r>
              <a:r>
                <a:rPr lang="ru-RU" sz="1400" dirty="0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 ст. 173-2 </a:t>
              </a:r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КУпАП</a:t>
              </a:r>
              <a:r>
                <a:rPr lang="ru-RU" sz="1400" dirty="0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 «</a:t>
              </a:r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Вчинення</a:t>
              </a:r>
              <a:r>
                <a:rPr lang="ru-RU" sz="1400" dirty="0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домашнього</a:t>
              </a:r>
              <a:r>
                <a:rPr lang="ru-RU" sz="1400" dirty="0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насильства</a:t>
              </a:r>
              <a:r>
                <a:rPr lang="ru-RU" sz="1400" dirty="0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»</a:t>
              </a:r>
            </a:p>
          </p:txBody>
        </p:sp>
      </p:grpSp>
      <p:cxnSp>
        <p:nvCxnSpPr>
          <p:cNvPr id="98" name="Пряма сполучна лінія 97">
            <a:extLst>
              <a:ext uri="{FF2B5EF4-FFF2-40B4-BE49-F238E27FC236}">
                <a16:creationId xmlns="" xmlns:a16="http://schemas.microsoft.com/office/drawing/2014/main" id="{0078BD53-A263-763A-AF77-BD076796879E}"/>
              </a:ext>
            </a:extLst>
          </p:cNvPr>
          <p:cNvCxnSpPr>
            <a:cxnSpLocks/>
          </p:cNvCxnSpPr>
          <p:nvPr/>
        </p:nvCxnSpPr>
        <p:spPr>
          <a:xfrm flipH="1">
            <a:off x="5661497" y="2634011"/>
            <a:ext cx="2032000" cy="0"/>
          </a:xfrm>
          <a:prstGeom prst="line">
            <a:avLst/>
          </a:prstGeom>
          <a:ln w="25400" cap="rnd">
            <a:solidFill>
              <a:srgbClr val="18294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Групувати 4">
            <a:extLst>
              <a:ext uri="{FF2B5EF4-FFF2-40B4-BE49-F238E27FC236}">
                <a16:creationId xmlns="" xmlns:a16="http://schemas.microsoft.com/office/drawing/2014/main" id="{9E85DAF0-5A6E-383B-BB5C-907A038247EB}"/>
              </a:ext>
            </a:extLst>
          </p:cNvPr>
          <p:cNvGrpSpPr/>
          <p:nvPr/>
        </p:nvGrpSpPr>
        <p:grpSpPr>
          <a:xfrm>
            <a:off x="5639463" y="2664789"/>
            <a:ext cx="2925415" cy="1107995"/>
            <a:chOff x="5639463" y="2650205"/>
            <a:chExt cx="2925415" cy="1107995"/>
          </a:xfrm>
        </p:grpSpPr>
        <p:sp>
          <p:nvSpPr>
            <p:cNvPr id="106" name="TextBox 105">
              <a:extLst>
                <a:ext uri="{FF2B5EF4-FFF2-40B4-BE49-F238E27FC236}">
                  <a16:creationId xmlns="" xmlns:a16="http://schemas.microsoft.com/office/drawing/2014/main" id="{8D499875-A04B-C51E-C89C-4EE2B44D630F}"/>
                </a:ext>
              </a:extLst>
            </p:cNvPr>
            <p:cNvSpPr txBox="1"/>
            <p:nvPr/>
          </p:nvSpPr>
          <p:spPr>
            <a:xfrm>
              <a:off x="5639465" y="2650205"/>
              <a:ext cx="2532720" cy="646331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r>
                <a:rPr lang="uk-UA" sz="3600" dirty="0" smtClean="0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4</a:t>
              </a:r>
              <a:endParaRPr lang="uk-UA" sz="14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7" name="TextBox 106">
              <a:extLst>
                <a:ext uri="{FF2B5EF4-FFF2-40B4-BE49-F238E27FC236}">
                  <a16:creationId xmlns="" xmlns:a16="http://schemas.microsoft.com/office/drawing/2014/main" id="{8EB70737-1951-851F-43A2-3BF98FF810DA}"/>
                </a:ext>
              </a:extLst>
            </p:cNvPr>
            <p:cNvSpPr txBox="1"/>
            <p:nvPr/>
          </p:nvSpPr>
          <p:spPr>
            <a:xfrm>
              <a:off x="5639463" y="3234980"/>
              <a:ext cx="2925415" cy="523220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Вироків</a:t>
              </a:r>
              <a:r>
                <a:rPr lang="ru-RU" sz="1400" dirty="0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 суду про </a:t>
              </a:r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визнання</a:t>
              </a:r>
              <a:r>
                <a:rPr lang="ru-RU" sz="1400" dirty="0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кривдниками</a:t>
              </a:r>
              <a:r>
                <a:rPr lang="ru-RU" sz="1400" dirty="0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винуватими</a:t>
              </a:r>
              <a:endParaRPr lang="ru-RU" sz="14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cxnSp>
        <p:nvCxnSpPr>
          <p:cNvPr id="110" name="Пряма сполучна лінія 109">
            <a:extLst>
              <a:ext uri="{FF2B5EF4-FFF2-40B4-BE49-F238E27FC236}">
                <a16:creationId xmlns="" xmlns:a16="http://schemas.microsoft.com/office/drawing/2014/main" id="{6200511E-8A5C-A9D3-A37F-E013E01D4A31}"/>
              </a:ext>
            </a:extLst>
          </p:cNvPr>
          <p:cNvCxnSpPr>
            <a:cxnSpLocks/>
          </p:cNvCxnSpPr>
          <p:nvPr/>
        </p:nvCxnSpPr>
        <p:spPr>
          <a:xfrm flipV="1">
            <a:off x="8801276" y="2929259"/>
            <a:ext cx="0" cy="3928741"/>
          </a:xfrm>
          <a:prstGeom prst="line">
            <a:avLst/>
          </a:prstGeom>
          <a:ln w="25400">
            <a:solidFill>
              <a:srgbClr val="AFB6C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Box 110">
            <a:extLst>
              <a:ext uri="{FF2B5EF4-FFF2-40B4-BE49-F238E27FC236}">
                <a16:creationId xmlns="" xmlns:a16="http://schemas.microsoft.com/office/drawing/2014/main" id="{591D9398-AC52-952D-1FEF-19C41026A662}"/>
              </a:ext>
            </a:extLst>
          </p:cNvPr>
          <p:cNvSpPr txBox="1"/>
          <p:nvPr/>
        </p:nvSpPr>
        <p:spPr>
          <a:xfrm>
            <a:off x="8911004" y="2806285"/>
            <a:ext cx="2532720" cy="646331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r>
              <a:rPr lang="uk-UA" sz="3600" dirty="0" smtClean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112</a:t>
            </a:r>
            <a:endParaRPr lang="uk-UA" sz="1600" dirty="0">
              <a:solidFill>
                <a:srgbClr val="18294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" name="TextBox 111">
            <a:extLst>
              <a:ext uri="{FF2B5EF4-FFF2-40B4-BE49-F238E27FC236}">
                <a16:creationId xmlns="" xmlns:a16="http://schemas.microsoft.com/office/drawing/2014/main" id="{8BBE1FA8-3F0D-7C16-7E63-CC8AC8FC253B}"/>
              </a:ext>
            </a:extLst>
          </p:cNvPr>
          <p:cNvSpPr txBox="1"/>
          <p:nvPr/>
        </p:nvSpPr>
        <p:spPr>
          <a:xfrm>
            <a:off x="8911004" y="3391060"/>
            <a:ext cx="4066875" cy="307777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r>
              <a:rPr lang="ru-RU" sz="1400" dirty="0" err="1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Профілактичних</a:t>
            </a:r>
            <a:r>
              <a:rPr lang="ru-RU" sz="14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заходів</a:t>
            </a:r>
            <a:endParaRPr lang="ru-RU" sz="1400" dirty="0">
              <a:solidFill>
                <a:srgbClr val="18294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3" name="Пряма сполучна лінія 112">
            <a:extLst>
              <a:ext uri="{FF2B5EF4-FFF2-40B4-BE49-F238E27FC236}">
                <a16:creationId xmlns="" xmlns:a16="http://schemas.microsoft.com/office/drawing/2014/main" id="{665C49D2-25EB-30D5-2AB0-C0845A8B6369}"/>
              </a:ext>
            </a:extLst>
          </p:cNvPr>
          <p:cNvCxnSpPr>
            <a:cxnSpLocks/>
          </p:cNvCxnSpPr>
          <p:nvPr/>
        </p:nvCxnSpPr>
        <p:spPr>
          <a:xfrm flipH="1">
            <a:off x="9027670" y="3787315"/>
            <a:ext cx="2032000" cy="0"/>
          </a:xfrm>
          <a:prstGeom prst="line">
            <a:avLst/>
          </a:prstGeom>
          <a:ln w="25400" cap="rnd">
            <a:solidFill>
              <a:srgbClr val="18294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TextBox 113">
            <a:extLst>
              <a:ext uri="{FF2B5EF4-FFF2-40B4-BE49-F238E27FC236}">
                <a16:creationId xmlns="" xmlns:a16="http://schemas.microsoft.com/office/drawing/2014/main" id="{E79BE19C-9935-1E09-2DD7-7B0B1ECD69AB}"/>
              </a:ext>
            </a:extLst>
          </p:cNvPr>
          <p:cNvSpPr txBox="1"/>
          <p:nvPr/>
        </p:nvSpPr>
        <p:spPr>
          <a:xfrm>
            <a:off x="9005638" y="3803509"/>
            <a:ext cx="2532720" cy="646331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r>
              <a:rPr lang="uk-UA" sz="3600" dirty="0" smtClean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uk-UA" sz="1600" dirty="0">
              <a:solidFill>
                <a:srgbClr val="18294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5" name="TextBox 114">
            <a:extLst>
              <a:ext uri="{FF2B5EF4-FFF2-40B4-BE49-F238E27FC236}">
                <a16:creationId xmlns="" xmlns:a16="http://schemas.microsoft.com/office/drawing/2014/main" id="{E52BEF26-FE85-E29D-2133-3EFE1033DD0D}"/>
              </a:ext>
            </a:extLst>
          </p:cNvPr>
          <p:cNvSpPr txBox="1"/>
          <p:nvPr/>
        </p:nvSpPr>
        <p:spPr>
          <a:xfrm>
            <a:off x="9005636" y="4388284"/>
            <a:ext cx="3234734" cy="738664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r>
              <a:rPr lang="ru-RU" sz="1400" dirty="0" err="1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Виступи</a:t>
            </a:r>
            <a:r>
              <a:rPr lang="ru-RU" sz="14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 перед </a:t>
            </a:r>
            <a:r>
              <a:rPr lang="ru-RU" sz="1400" dirty="0" err="1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мешканцями</a:t>
            </a:r>
            <a:r>
              <a:rPr lang="ru-RU" sz="14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громади</a:t>
            </a:r>
            <a:r>
              <a:rPr lang="ru-RU" sz="14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 на тему </a:t>
            </a:r>
            <a:r>
              <a:rPr lang="ru-RU" sz="1400" dirty="0" err="1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запобігання</a:t>
            </a:r>
            <a:r>
              <a:rPr lang="ru-RU" sz="14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домашнього</a:t>
            </a:r>
            <a:r>
              <a:rPr lang="ru-RU" sz="14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насильства</a:t>
            </a:r>
            <a:endParaRPr lang="ru-RU" sz="1400" dirty="0">
              <a:solidFill>
                <a:srgbClr val="18294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6" name="Google Shape;108;p2">
            <a:extLst>
              <a:ext uri="{FF2B5EF4-FFF2-40B4-BE49-F238E27FC236}">
                <a16:creationId xmlns="" xmlns:a16="http://schemas.microsoft.com/office/drawing/2014/main" id="{D99E7B80-2188-A062-BD18-851F431F606E}"/>
              </a:ext>
            </a:extLst>
          </p:cNvPr>
          <p:cNvSpPr txBox="1"/>
          <p:nvPr/>
        </p:nvSpPr>
        <p:spPr>
          <a:xfrm>
            <a:off x="333153" y="425162"/>
            <a:ext cx="11525694" cy="461624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dirty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Профілактична робота. Протидія домашньому насильству</a:t>
            </a:r>
          </a:p>
        </p:txBody>
      </p:sp>
    </p:spTree>
    <p:extLst>
      <p:ext uri="{BB962C8B-B14F-4D97-AF65-F5344CB8AC3E}">
        <p14:creationId xmlns="" xmlns:p14="http://schemas.microsoft.com/office/powerpoint/2010/main" val="39292671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D369973B-5792-7F29-F536-42C866EC12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Графіка 8">
            <a:extLst>
              <a:ext uri="{FF2B5EF4-FFF2-40B4-BE49-F238E27FC236}">
                <a16:creationId xmlns="" xmlns:a16="http://schemas.microsoft.com/office/drawing/2014/main" id="{9737CFF0-6DFF-D389-6B0A-E9FA488BD7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14734" r="19827" b="7119"/>
          <a:stretch>
            <a:fillRect/>
          </a:stretch>
        </p:blipFill>
        <p:spPr>
          <a:xfrm>
            <a:off x="-1" y="1260970"/>
            <a:ext cx="12192001" cy="5597030"/>
          </a:xfrm>
          <a:prstGeom prst="rect">
            <a:avLst/>
          </a:prstGeom>
        </p:spPr>
      </p:pic>
      <p:grpSp>
        <p:nvGrpSpPr>
          <p:cNvPr id="29" name="Групувати 28">
            <a:extLst>
              <a:ext uri="{FF2B5EF4-FFF2-40B4-BE49-F238E27FC236}">
                <a16:creationId xmlns="" xmlns:a16="http://schemas.microsoft.com/office/drawing/2014/main" id="{D5E949B1-5DC8-2EEC-376A-6E637AC3242D}"/>
              </a:ext>
            </a:extLst>
          </p:cNvPr>
          <p:cNvGrpSpPr/>
          <p:nvPr/>
        </p:nvGrpSpPr>
        <p:grpSpPr>
          <a:xfrm>
            <a:off x="333153" y="3974269"/>
            <a:ext cx="11525694" cy="299720"/>
            <a:chOff x="333153" y="3644408"/>
            <a:chExt cx="11525694" cy="299720"/>
          </a:xfrm>
        </p:grpSpPr>
        <p:sp>
          <p:nvSpPr>
            <p:cNvPr id="2" name="Прямокутник: округлені кути 1">
              <a:extLst>
                <a:ext uri="{FF2B5EF4-FFF2-40B4-BE49-F238E27FC236}">
                  <a16:creationId xmlns="" xmlns:a16="http://schemas.microsoft.com/office/drawing/2014/main" id="{F00415C9-117B-90B6-35CB-FD860ABC474C}"/>
                </a:ext>
              </a:extLst>
            </p:cNvPr>
            <p:cNvSpPr/>
            <p:nvPr/>
          </p:nvSpPr>
          <p:spPr>
            <a:xfrm>
              <a:off x="333153" y="3694369"/>
              <a:ext cx="11525694" cy="212900"/>
            </a:xfrm>
            <a:prstGeom prst="roundRect">
              <a:avLst>
                <a:gd name="adj" fmla="val 50000"/>
              </a:avLst>
            </a:prstGeom>
            <a:solidFill>
              <a:srgbClr val="182947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" name="Прямокутник 16">
              <a:extLst>
                <a:ext uri="{FF2B5EF4-FFF2-40B4-BE49-F238E27FC236}">
                  <a16:creationId xmlns="" xmlns:a16="http://schemas.microsoft.com/office/drawing/2014/main" id="{838C62F9-95EE-13BB-FC76-2D84A8B7C357}"/>
                </a:ext>
              </a:extLst>
            </p:cNvPr>
            <p:cNvSpPr/>
            <p:nvPr/>
          </p:nvSpPr>
          <p:spPr>
            <a:xfrm>
              <a:off x="10875516" y="3644408"/>
              <a:ext cx="45719" cy="2997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" name="Прямокутник 17">
              <a:extLst>
                <a:ext uri="{FF2B5EF4-FFF2-40B4-BE49-F238E27FC236}">
                  <a16:creationId xmlns="" xmlns:a16="http://schemas.microsoft.com/office/drawing/2014/main" id="{DBB050A3-4FAD-C56D-4625-5D5B2A6A8A59}"/>
                </a:ext>
              </a:extLst>
            </p:cNvPr>
            <p:cNvSpPr/>
            <p:nvPr/>
          </p:nvSpPr>
          <p:spPr>
            <a:xfrm>
              <a:off x="9915041" y="3644408"/>
              <a:ext cx="45719" cy="2997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9" name="Прямокутник 18">
              <a:extLst>
                <a:ext uri="{FF2B5EF4-FFF2-40B4-BE49-F238E27FC236}">
                  <a16:creationId xmlns="" xmlns:a16="http://schemas.microsoft.com/office/drawing/2014/main" id="{B305CF7D-2B7B-8355-B992-C0D80B5A2171}"/>
                </a:ext>
              </a:extLst>
            </p:cNvPr>
            <p:cNvSpPr/>
            <p:nvPr/>
          </p:nvSpPr>
          <p:spPr>
            <a:xfrm>
              <a:off x="8954566" y="3644408"/>
              <a:ext cx="45719" cy="2997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" name="Прямокутник 19">
              <a:extLst>
                <a:ext uri="{FF2B5EF4-FFF2-40B4-BE49-F238E27FC236}">
                  <a16:creationId xmlns="" xmlns:a16="http://schemas.microsoft.com/office/drawing/2014/main" id="{F66EA941-8E44-BB15-A80F-E812535164CA}"/>
                </a:ext>
              </a:extLst>
            </p:cNvPr>
            <p:cNvSpPr/>
            <p:nvPr/>
          </p:nvSpPr>
          <p:spPr>
            <a:xfrm>
              <a:off x="7994091" y="3644408"/>
              <a:ext cx="45719" cy="2997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1" name="Прямокутник 20">
              <a:extLst>
                <a:ext uri="{FF2B5EF4-FFF2-40B4-BE49-F238E27FC236}">
                  <a16:creationId xmlns="" xmlns:a16="http://schemas.microsoft.com/office/drawing/2014/main" id="{A591C05D-B252-55DC-BD5E-FF3C861D662A}"/>
                </a:ext>
              </a:extLst>
            </p:cNvPr>
            <p:cNvSpPr/>
            <p:nvPr/>
          </p:nvSpPr>
          <p:spPr>
            <a:xfrm>
              <a:off x="7033616" y="3644408"/>
              <a:ext cx="45719" cy="2997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" name="Прямокутник 21">
              <a:extLst>
                <a:ext uri="{FF2B5EF4-FFF2-40B4-BE49-F238E27FC236}">
                  <a16:creationId xmlns="" xmlns:a16="http://schemas.microsoft.com/office/drawing/2014/main" id="{9FBDFD53-77B9-31EB-1AD3-CBBDD753F4F1}"/>
                </a:ext>
              </a:extLst>
            </p:cNvPr>
            <p:cNvSpPr/>
            <p:nvPr/>
          </p:nvSpPr>
          <p:spPr>
            <a:xfrm>
              <a:off x="6073141" y="3644408"/>
              <a:ext cx="45719" cy="2997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3" name="Прямокутник 22">
              <a:extLst>
                <a:ext uri="{FF2B5EF4-FFF2-40B4-BE49-F238E27FC236}">
                  <a16:creationId xmlns="" xmlns:a16="http://schemas.microsoft.com/office/drawing/2014/main" id="{54491E90-9471-FEF0-AA5C-CC727C4AFDCD}"/>
                </a:ext>
              </a:extLst>
            </p:cNvPr>
            <p:cNvSpPr/>
            <p:nvPr/>
          </p:nvSpPr>
          <p:spPr>
            <a:xfrm>
              <a:off x="5112666" y="3644408"/>
              <a:ext cx="45719" cy="2997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" name="Прямокутник 23">
              <a:extLst>
                <a:ext uri="{FF2B5EF4-FFF2-40B4-BE49-F238E27FC236}">
                  <a16:creationId xmlns="" xmlns:a16="http://schemas.microsoft.com/office/drawing/2014/main" id="{84664983-44FA-39A6-3EC3-88D729535116}"/>
                </a:ext>
              </a:extLst>
            </p:cNvPr>
            <p:cNvSpPr/>
            <p:nvPr/>
          </p:nvSpPr>
          <p:spPr>
            <a:xfrm>
              <a:off x="4152191" y="3644408"/>
              <a:ext cx="45719" cy="2997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" name="Прямокутник 24">
              <a:extLst>
                <a:ext uri="{FF2B5EF4-FFF2-40B4-BE49-F238E27FC236}">
                  <a16:creationId xmlns="" xmlns:a16="http://schemas.microsoft.com/office/drawing/2014/main" id="{354760F6-0B33-931A-8971-D0693A7E67F6}"/>
                </a:ext>
              </a:extLst>
            </p:cNvPr>
            <p:cNvSpPr/>
            <p:nvPr/>
          </p:nvSpPr>
          <p:spPr>
            <a:xfrm>
              <a:off x="3191716" y="3644408"/>
              <a:ext cx="45719" cy="2997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6" name="Прямокутник 25">
              <a:extLst>
                <a:ext uri="{FF2B5EF4-FFF2-40B4-BE49-F238E27FC236}">
                  <a16:creationId xmlns="" xmlns:a16="http://schemas.microsoft.com/office/drawing/2014/main" id="{7A1C0C38-2BA3-C1C2-3178-B3C920D71ECA}"/>
                </a:ext>
              </a:extLst>
            </p:cNvPr>
            <p:cNvSpPr/>
            <p:nvPr/>
          </p:nvSpPr>
          <p:spPr>
            <a:xfrm>
              <a:off x="2231241" y="3644408"/>
              <a:ext cx="45719" cy="2997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7" name="Прямокутник 26">
              <a:extLst>
                <a:ext uri="{FF2B5EF4-FFF2-40B4-BE49-F238E27FC236}">
                  <a16:creationId xmlns="" xmlns:a16="http://schemas.microsoft.com/office/drawing/2014/main" id="{7336C27F-A093-17F7-38B2-59192FB7E293}"/>
                </a:ext>
              </a:extLst>
            </p:cNvPr>
            <p:cNvSpPr/>
            <p:nvPr/>
          </p:nvSpPr>
          <p:spPr>
            <a:xfrm>
              <a:off x="1270766" y="3644408"/>
              <a:ext cx="45719" cy="2997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" name="Google Shape;108;p2">
            <a:extLst>
              <a:ext uri="{FF2B5EF4-FFF2-40B4-BE49-F238E27FC236}">
                <a16:creationId xmlns="" xmlns:a16="http://schemas.microsoft.com/office/drawing/2014/main" id="{0FB092AB-B86D-AC9C-4254-577CB79D185D}"/>
              </a:ext>
            </a:extLst>
          </p:cNvPr>
          <p:cNvSpPr txBox="1"/>
          <p:nvPr/>
        </p:nvSpPr>
        <p:spPr>
          <a:xfrm>
            <a:off x="333153" y="425162"/>
            <a:ext cx="11525694" cy="461624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uk-UA" sz="2400" dirty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Профілактична робота. Сфера громадської безпеки</a:t>
            </a:r>
          </a:p>
        </p:txBody>
      </p:sp>
      <p:grpSp>
        <p:nvGrpSpPr>
          <p:cNvPr id="8" name="Групувати 7">
            <a:extLst>
              <a:ext uri="{FF2B5EF4-FFF2-40B4-BE49-F238E27FC236}">
                <a16:creationId xmlns="" xmlns:a16="http://schemas.microsoft.com/office/drawing/2014/main" id="{BA3466DA-6EF9-EF1A-99C1-A48A5A6E7789}"/>
              </a:ext>
            </a:extLst>
          </p:cNvPr>
          <p:cNvGrpSpPr/>
          <p:nvPr/>
        </p:nvGrpSpPr>
        <p:grpSpPr>
          <a:xfrm>
            <a:off x="277908" y="1805596"/>
            <a:ext cx="1252188" cy="2384255"/>
            <a:chOff x="277908" y="1475735"/>
            <a:chExt cx="1252188" cy="2384255"/>
          </a:xfrm>
        </p:grpSpPr>
        <p:cxnSp>
          <p:nvCxnSpPr>
            <p:cNvPr id="3" name="Пряма сполучна лінія 2">
              <a:extLst>
                <a:ext uri="{FF2B5EF4-FFF2-40B4-BE49-F238E27FC236}">
                  <a16:creationId xmlns="" xmlns:a16="http://schemas.microsoft.com/office/drawing/2014/main" id="{CEFD5B05-4C5E-5423-4C55-4F9ED39E5F23}"/>
                </a:ext>
              </a:extLst>
            </p:cNvPr>
            <p:cNvCxnSpPr>
              <a:cxnSpLocks/>
            </p:cNvCxnSpPr>
            <p:nvPr/>
          </p:nvCxnSpPr>
          <p:spPr>
            <a:xfrm>
              <a:off x="333153" y="1760690"/>
              <a:ext cx="0" cy="2024818"/>
            </a:xfrm>
            <a:prstGeom prst="line">
              <a:avLst/>
            </a:prstGeom>
            <a:ln w="50800" cap="rnd">
              <a:solidFill>
                <a:srgbClr val="FFC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Овал 4">
              <a:extLst>
                <a:ext uri="{FF2B5EF4-FFF2-40B4-BE49-F238E27FC236}">
                  <a16:creationId xmlns="" xmlns:a16="http://schemas.microsoft.com/office/drawing/2014/main" id="{8A352E04-A8F1-0384-E704-994994EB44BA}"/>
                </a:ext>
              </a:extLst>
            </p:cNvPr>
            <p:cNvSpPr/>
            <p:nvPr/>
          </p:nvSpPr>
          <p:spPr>
            <a:xfrm>
              <a:off x="277908" y="3749500"/>
              <a:ext cx="110490" cy="11049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="" xmlns:a16="http://schemas.microsoft.com/office/drawing/2014/main" id="{3F6477B2-A948-91B9-E8E3-F4FCB360E348}"/>
                </a:ext>
              </a:extLst>
            </p:cNvPr>
            <p:cNvSpPr txBox="1"/>
            <p:nvPr/>
          </p:nvSpPr>
          <p:spPr>
            <a:xfrm>
              <a:off x="388398" y="1475735"/>
              <a:ext cx="1141698" cy="523220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r>
                <a:rPr lang="ru-RU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1 </a:t>
              </a:r>
              <a:r>
                <a:rPr lang="ru-RU" sz="1400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січня</a:t>
              </a:r>
              <a:endParaRPr lang="ru-RU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r>
                <a:rPr lang="ru-RU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2026 </a:t>
              </a:r>
              <a:r>
                <a:rPr lang="ru-RU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року</a:t>
              </a:r>
              <a:endParaRPr lang="uk-UA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" name="Овал 6">
              <a:extLst>
                <a:ext uri="{FF2B5EF4-FFF2-40B4-BE49-F238E27FC236}">
                  <a16:creationId xmlns="" xmlns:a16="http://schemas.microsoft.com/office/drawing/2014/main" id="{9C3BA960-03A4-79ED-A06E-04EC5DEE2555}"/>
                </a:ext>
              </a:extLst>
            </p:cNvPr>
            <p:cNvSpPr/>
            <p:nvPr/>
          </p:nvSpPr>
          <p:spPr>
            <a:xfrm>
              <a:off x="277908" y="1712878"/>
              <a:ext cx="110490" cy="11049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8" name="Групувати 27">
            <a:extLst>
              <a:ext uri="{FF2B5EF4-FFF2-40B4-BE49-F238E27FC236}">
                <a16:creationId xmlns="" xmlns:a16="http://schemas.microsoft.com/office/drawing/2014/main" id="{B62672DF-E64A-CEE3-DD37-5480E783A8EF}"/>
              </a:ext>
            </a:extLst>
          </p:cNvPr>
          <p:cNvGrpSpPr/>
          <p:nvPr/>
        </p:nvGrpSpPr>
        <p:grpSpPr>
          <a:xfrm>
            <a:off x="10717149" y="4079361"/>
            <a:ext cx="1196944" cy="2353477"/>
            <a:chOff x="10717149" y="3749500"/>
            <a:chExt cx="1196944" cy="2353477"/>
          </a:xfrm>
        </p:grpSpPr>
        <p:sp>
          <p:nvSpPr>
            <p:cNvPr id="12" name="TextBox 11">
              <a:extLst>
                <a:ext uri="{FF2B5EF4-FFF2-40B4-BE49-F238E27FC236}">
                  <a16:creationId xmlns="" xmlns:a16="http://schemas.microsoft.com/office/drawing/2014/main" id="{64E95D87-8503-C270-5027-DABF54A79802}"/>
                </a:ext>
              </a:extLst>
            </p:cNvPr>
            <p:cNvSpPr txBox="1"/>
            <p:nvPr/>
          </p:nvSpPr>
          <p:spPr>
            <a:xfrm>
              <a:off x="10717149" y="5579757"/>
              <a:ext cx="1141698" cy="523220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algn="r"/>
              <a:r>
                <a:rPr lang="ru-RU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30 </a:t>
              </a:r>
              <a:r>
                <a:rPr lang="ru-RU" sz="1400" dirty="0" err="1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червня</a:t>
              </a:r>
              <a:endParaRPr lang="ru-RU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r"/>
              <a:r>
                <a:rPr lang="ru-RU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2026 </a:t>
              </a:r>
              <a:r>
                <a:rPr lang="ru-RU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року</a:t>
              </a:r>
              <a:endParaRPr lang="uk-UA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4" name="Групувати 13">
              <a:extLst>
                <a:ext uri="{FF2B5EF4-FFF2-40B4-BE49-F238E27FC236}">
                  <a16:creationId xmlns="" xmlns:a16="http://schemas.microsoft.com/office/drawing/2014/main" id="{682C1B68-C4DE-6D9A-2341-82E0B3721C3B}"/>
                </a:ext>
              </a:extLst>
            </p:cNvPr>
            <p:cNvGrpSpPr/>
            <p:nvPr/>
          </p:nvGrpSpPr>
          <p:grpSpPr>
            <a:xfrm>
              <a:off x="11803603" y="3749500"/>
              <a:ext cx="110490" cy="2147112"/>
              <a:chOff x="7568353" y="4299567"/>
              <a:chExt cx="110490" cy="2147112"/>
            </a:xfrm>
          </p:grpSpPr>
          <p:cxnSp>
            <p:nvCxnSpPr>
              <p:cNvPr id="10" name="Пряма сполучна лінія 9">
                <a:extLst>
                  <a:ext uri="{FF2B5EF4-FFF2-40B4-BE49-F238E27FC236}">
                    <a16:creationId xmlns="" xmlns:a16="http://schemas.microsoft.com/office/drawing/2014/main" id="{66AA16A3-54F0-43DB-801E-B7DC81425F4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623598" y="4354999"/>
                <a:ext cx="0" cy="2024818"/>
              </a:xfrm>
              <a:prstGeom prst="line">
                <a:avLst/>
              </a:prstGeom>
              <a:ln w="50800" cap="rnd">
                <a:solidFill>
                  <a:srgbClr val="FFC000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" name="Овал 10">
                <a:extLst>
                  <a:ext uri="{FF2B5EF4-FFF2-40B4-BE49-F238E27FC236}">
                    <a16:creationId xmlns="" xmlns:a16="http://schemas.microsoft.com/office/drawing/2014/main" id="{FF8BC6A3-2231-AE3B-6440-EC3F74BE1490}"/>
                  </a:ext>
                </a:extLst>
              </p:cNvPr>
              <p:cNvSpPr/>
              <p:nvPr/>
            </p:nvSpPr>
            <p:spPr>
              <a:xfrm>
                <a:off x="7568353" y="6336189"/>
                <a:ext cx="110490" cy="110490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3" name="Овал 12">
                <a:extLst>
                  <a:ext uri="{FF2B5EF4-FFF2-40B4-BE49-F238E27FC236}">
                    <a16:creationId xmlns="" xmlns:a16="http://schemas.microsoft.com/office/drawing/2014/main" id="{F11401DE-E49F-0A87-73A7-0054335A775F}"/>
                  </a:ext>
                </a:extLst>
              </p:cNvPr>
              <p:cNvSpPr/>
              <p:nvPr/>
            </p:nvSpPr>
            <p:spPr>
              <a:xfrm>
                <a:off x="7568353" y="4299567"/>
                <a:ext cx="110490" cy="110490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B17062B6-C78A-CB38-14E1-2861B0218A8B}"/>
              </a:ext>
            </a:extLst>
          </p:cNvPr>
          <p:cNvSpPr txBox="1"/>
          <p:nvPr/>
        </p:nvSpPr>
        <p:spPr>
          <a:xfrm>
            <a:off x="1507514" y="2328816"/>
            <a:ext cx="2826978" cy="307777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r>
              <a:rPr lang="uk-UA" sz="1400" b="1" dirty="0">
                <a:latin typeface="Times New Roman" pitchFamily="18" charset="0"/>
                <a:cs typeface="Times New Roman" pitchFamily="18" charset="0"/>
              </a:rPr>
              <a:t>ст. 44 КУпАП – 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uk-UA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B7CFDFA-C021-AB21-324D-5779B5388B9C}"/>
              </a:ext>
            </a:extLst>
          </p:cNvPr>
          <p:cNvSpPr txBox="1"/>
          <p:nvPr/>
        </p:nvSpPr>
        <p:spPr>
          <a:xfrm>
            <a:off x="1508531" y="2560881"/>
            <a:ext cx="3679054" cy="553998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pPr lvl="0" algn="just"/>
            <a:r>
              <a:rPr lang="ru-RU" sz="1000" dirty="0"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Незаконні </a:t>
            </a:r>
            <a:r>
              <a:rPr lang="ru-RU" sz="1000" dirty="0" err="1"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виробництво</a:t>
            </a:r>
            <a:r>
              <a:rPr lang="ru-RU" sz="1000" dirty="0"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, </a:t>
            </a:r>
            <a:r>
              <a:rPr lang="ru-RU" sz="1000" dirty="0" err="1"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придбання</a:t>
            </a:r>
            <a:r>
              <a:rPr lang="ru-RU" sz="1000" dirty="0"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, </a:t>
            </a:r>
            <a:r>
              <a:rPr lang="ru-RU" sz="1000" dirty="0" err="1"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зберігання</a:t>
            </a:r>
            <a:r>
              <a:rPr lang="ru-RU" sz="1000" dirty="0"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, </a:t>
            </a:r>
            <a:r>
              <a:rPr lang="ru-RU" sz="1000" dirty="0" err="1"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перевезення</a:t>
            </a:r>
            <a:r>
              <a:rPr lang="ru-RU" sz="1000" dirty="0"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, </a:t>
            </a:r>
            <a:r>
              <a:rPr lang="ru-RU" sz="1000" dirty="0" err="1"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пересилання</a:t>
            </a:r>
            <a:r>
              <a:rPr lang="ru-RU" sz="1000" dirty="0">
                <a:latin typeface="Times New Roman" pitchFamily="18" charset="0"/>
                <a:cs typeface="Times New Roman" pitchFamily="18" charset="0"/>
                <a:sym typeface="Proxima Nova"/>
              </a:rPr>
              <a:t> </a:t>
            </a:r>
            <a:r>
              <a:rPr lang="ru-RU" sz="1000" dirty="0" err="1"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наркотичних</a:t>
            </a:r>
            <a:r>
              <a:rPr lang="ru-RU" sz="1000" dirty="0"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 </a:t>
            </a:r>
            <a:r>
              <a:rPr lang="ru-RU" sz="1000" dirty="0" err="1"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засобів</a:t>
            </a:r>
            <a:r>
              <a:rPr lang="ru-RU" sz="1000" dirty="0"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 без мети </a:t>
            </a:r>
            <a:r>
              <a:rPr lang="ru-RU" sz="1000" dirty="0" err="1"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збуту</a:t>
            </a:r>
            <a:r>
              <a:rPr lang="ru-RU" sz="1000" dirty="0"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 в невеликих </a:t>
            </a:r>
            <a:r>
              <a:rPr lang="ru-RU" sz="1000" dirty="0" err="1"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розмірів</a:t>
            </a:r>
            <a:endParaRPr lang="ru-RU" sz="1000" dirty="0">
              <a:latin typeface="Times New Roman" pitchFamily="18" charset="0"/>
              <a:ea typeface="Proxima Nova"/>
              <a:cs typeface="Times New Roman" pitchFamily="18" charset="0"/>
              <a:sym typeface="Proxima Nova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AD32FC10-DEE0-EF18-57A6-FF309316C402}"/>
              </a:ext>
            </a:extLst>
          </p:cNvPr>
          <p:cNvSpPr txBox="1"/>
          <p:nvPr/>
        </p:nvSpPr>
        <p:spPr>
          <a:xfrm>
            <a:off x="677244" y="5993845"/>
            <a:ext cx="2826978" cy="307777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ст. 51 КУпАП – 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uk-UA" sz="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5C85D725-CF89-6322-F322-1FA975F0D735}"/>
              </a:ext>
            </a:extLst>
          </p:cNvPr>
          <p:cNvSpPr txBox="1"/>
          <p:nvPr/>
        </p:nvSpPr>
        <p:spPr>
          <a:xfrm>
            <a:off x="678261" y="6225910"/>
            <a:ext cx="2826978" cy="246221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pPr lvl="0" algn="just"/>
            <a:r>
              <a:rPr lang="uk-UA" sz="1000" dirty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Дрібне викрадення чужого майна</a:t>
            </a:r>
          </a:p>
        </p:txBody>
      </p:sp>
      <p:cxnSp>
        <p:nvCxnSpPr>
          <p:cNvPr id="34" name="Пряма сполучна лінія 33">
            <a:extLst>
              <a:ext uri="{FF2B5EF4-FFF2-40B4-BE49-F238E27FC236}">
                <a16:creationId xmlns="" xmlns:a16="http://schemas.microsoft.com/office/drawing/2014/main" id="{DA412E29-C140-45DF-4A20-AAF9496C6725}"/>
              </a:ext>
            </a:extLst>
          </p:cNvPr>
          <p:cNvCxnSpPr>
            <a:cxnSpLocks/>
            <a:stCxn id="30" idx="1"/>
          </p:cNvCxnSpPr>
          <p:nvPr/>
        </p:nvCxnSpPr>
        <p:spPr>
          <a:xfrm>
            <a:off x="1507514" y="2482705"/>
            <a:ext cx="0" cy="1545033"/>
          </a:xfrm>
          <a:prstGeom prst="line">
            <a:avLst/>
          </a:prstGeom>
          <a:ln w="38100" cap="rnd">
            <a:solidFill>
              <a:srgbClr val="18294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 сполучна лінія 36">
            <a:extLst>
              <a:ext uri="{FF2B5EF4-FFF2-40B4-BE49-F238E27FC236}">
                <a16:creationId xmlns="" xmlns:a16="http://schemas.microsoft.com/office/drawing/2014/main" id="{B6FBCCDD-8ED1-6B37-34CB-F9828E23E6B6}"/>
              </a:ext>
            </a:extLst>
          </p:cNvPr>
          <p:cNvCxnSpPr>
            <a:cxnSpLocks/>
          </p:cNvCxnSpPr>
          <p:nvPr/>
        </p:nvCxnSpPr>
        <p:spPr>
          <a:xfrm flipH="1">
            <a:off x="701879" y="4199817"/>
            <a:ext cx="13269" cy="2211712"/>
          </a:xfrm>
          <a:prstGeom prst="line">
            <a:avLst/>
          </a:prstGeom>
          <a:ln w="38100" cap="rnd">
            <a:solidFill>
              <a:srgbClr val="18294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="" xmlns:a16="http://schemas.microsoft.com/office/drawing/2014/main" id="{75277E7B-20F3-DC2D-23C5-BE9E21B13985}"/>
              </a:ext>
            </a:extLst>
          </p:cNvPr>
          <p:cNvSpPr txBox="1"/>
          <p:nvPr/>
        </p:nvSpPr>
        <p:spPr>
          <a:xfrm>
            <a:off x="1761618" y="4926501"/>
            <a:ext cx="2826978" cy="307777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ст. 152 КУпАП – 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uk-UA" sz="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E4232EFF-2347-769E-B4E0-23987DB6D43F}"/>
              </a:ext>
            </a:extLst>
          </p:cNvPr>
          <p:cNvSpPr txBox="1"/>
          <p:nvPr/>
        </p:nvSpPr>
        <p:spPr>
          <a:xfrm>
            <a:off x="1762635" y="5158566"/>
            <a:ext cx="2512094" cy="553998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pPr lvl="0" algn="just"/>
            <a:r>
              <a:rPr lang="ru-RU" sz="1000" dirty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Порушення </a:t>
            </a:r>
            <a:r>
              <a:rPr lang="ru-RU" sz="1000" dirty="0" err="1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державних</a:t>
            </a:r>
            <a:r>
              <a:rPr lang="ru-RU" sz="1000" dirty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 </a:t>
            </a:r>
            <a:r>
              <a:rPr lang="ru-RU" sz="1000" dirty="0" err="1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стандартів</a:t>
            </a:r>
            <a:r>
              <a:rPr lang="ru-RU" sz="1000" dirty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, норм і правил у </a:t>
            </a:r>
            <a:r>
              <a:rPr lang="ru-RU" sz="1000" dirty="0" err="1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сфері</a:t>
            </a:r>
            <a:r>
              <a:rPr lang="ru-RU" sz="1000" dirty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 благоустрою </a:t>
            </a:r>
            <a:r>
              <a:rPr lang="ru-RU" sz="1000" dirty="0" err="1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населених</a:t>
            </a:r>
            <a:r>
              <a:rPr lang="ru-RU" sz="1000" dirty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 </a:t>
            </a:r>
            <a:r>
              <a:rPr lang="ru-RU" sz="1000" dirty="0" err="1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пунктів</a:t>
            </a:r>
            <a:endParaRPr lang="ru-RU" sz="1000" dirty="0">
              <a:solidFill>
                <a:srgbClr val="182947"/>
              </a:solidFill>
              <a:latin typeface="Times New Roman" pitchFamily="18" charset="0"/>
              <a:ea typeface="Proxima Nova"/>
              <a:cs typeface="Times New Roman" pitchFamily="18" charset="0"/>
              <a:sym typeface="Proxima Nova"/>
            </a:endParaRPr>
          </a:p>
        </p:txBody>
      </p:sp>
      <p:cxnSp>
        <p:nvCxnSpPr>
          <p:cNvPr id="47" name="Пряма сполучна лінія 46">
            <a:extLst>
              <a:ext uri="{FF2B5EF4-FFF2-40B4-BE49-F238E27FC236}">
                <a16:creationId xmlns="" xmlns:a16="http://schemas.microsoft.com/office/drawing/2014/main" id="{0AEDB1BB-7718-1C60-E1CB-F5FBC6EC0357}"/>
              </a:ext>
            </a:extLst>
          </p:cNvPr>
          <p:cNvCxnSpPr>
            <a:cxnSpLocks/>
          </p:cNvCxnSpPr>
          <p:nvPr/>
        </p:nvCxnSpPr>
        <p:spPr>
          <a:xfrm>
            <a:off x="1786253" y="4199817"/>
            <a:ext cx="0" cy="1144368"/>
          </a:xfrm>
          <a:prstGeom prst="line">
            <a:avLst/>
          </a:prstGeom>
          <a:ln w="38100" cap="rnd">
            <a:solidFill>
              <a:srgbClr val="18294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="" xmlns:a16="http://schemas.microsoft.com/office/drawing/2014/main" id="{A7A33206-FD72-54B7-92FD-2AF0E1D85585}"/>
              </a:ext>
            </a:extLst>
          </p:cNvPr>
          <p:cNvSpPr txBox="1"/>
          <p:nvPr/>
        </p:nvSpPr>
        <p:spPr>
          <a:xfrm>
            <a:off x="4335509" y="3083645"/>
            <a:ext cx="2826978" cy="307777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r>
              <a:rPr lang="uk-UA" sz="1400" b="1" dirty="0">
                <a:latin typeface="Times New Roman" pitchFamily="18" charset="0"/>
                <a:cs typeface="Times New Roman" pitchFamily="18" charset="0"/>
              </a:rPr>
              <a:t>ст. 156 КУпАП – 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uk-UA" sz="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="" xmlns:a16="http://schemas.microsoft.com/office/drawing/2014/main" id="{2796DA74-B274-E5B4-2267-B678109F6600}"/>
              </a:ext>
            </a:extLst>
          </p:cNvPr>
          <p:cNvSpPr txBox="1"/>
          <p:nvPr/>
        </p:nvSpPr>
        <p:spPr>
          <a:xfrm>
            <a:off x="4336527" y="3315710"/>
            <a:ext cx="2638926" cy="553998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pPr lvl="0" algn="just"/>
            <a:r>
              <a:rPr lang="ru-RU" sz="1000" dirty="0"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Порушення правил </a:t>
            </a:r>
            <a:r>
              <a:rPr lang="ru-RU" sz="1000" dirty="0" err="1"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торгівлі</a:t>
            </a:r>
            <a:r>
              <a:rPr lang="ru-RU" sz="1000" dirty="0"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 пивом, </a:t>
            </a:r>
            <a:r>
              <a:rPr lang="ru-RU" sz="1000" dirty="0" err="1"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алкогольними</a:t>
            </a:r>
            <a:r>
              <a:rPr lang="ru-RU" sz="1000" dirty="0"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, </a:t>
            </a:r>
            <a:r>
              <a:rPr lang="ru-RU" sz="1000" dirty="0" err="1"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слабоалкогольними</a:t>
            </a:r>
            <a:r>
              <a:rPr lang="ru-RU" sz="1000" dirty="0"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 напоями і </a:t>
            </a:r>
            <a:r>
              <a:rPr lang="ru-RU" sz="1000" dirty="0" err="1"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тютюновими</a:t>
            </a:r>
            <a:r>
              <a:rPr lang="ru-RU" sz="1000" dirty="0"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 </a:t>
            </a:r>
            <a:r>
              <a:rPr lang="ru-RU" sz="1000" dirty="0" err="1"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виробами</a:t>
            </a:r>
            <a:endParaRPr lang="ru-RU" sz="1000" dirty="0">
              <a:latin typeface="Times New Roman" pitchFamily="18" charset="0"/>
              <a:ea typeface="Proxima Nova"/>
              <a:cs typeface="Times New Roman" pitchFamily="18" charset="0"/>
              <a:sym typeface="Proxima Nova"/>
            </a:endParaRPr>
          </a:p>
        </p:txBody>
      </p:sp>
      <p:cxnSp>
        <p:nvCxnSpPr>
          <p:cNvPr id="56" name="Пряма сполучна лінія 55">
            <a:extLst>
              <a:ext uri="{FF2B5EF4-FFF2-40B4-BE49-F238E27FC236}">
                <a16:creationId xmlns="" xmlns:a16="http://schemas.microsoft.com/office/drawing/2014/main" id="{79AA4418-8903-7DDB-0C98-11B676F9B9B3}"/>
              </a:ext>
            </a:extLst>
          </p:cNvPr>
          <p:cNvCxnSpPr>
            <a:cxnSpLocks/>
            <a:stCxn id="54" idx="1"/>
          </p:cNvCxnSpPr>
          <p:nvPr/>
        </p:nvCxnSpPr>
        <p:spPr>
          <a:xfrm>
            <a:off x="4335509" y="3237534"/>
            <a:ext cx="0" cy="815157"/>
          </a:xfrm>
          <a:prstGeom prst="line">
            <a:avLst/>
          </a:prstGeom>
          <a:ln w="38100" cap="rnd">
            <a:solidFill>
              <a:srgbClr val="18294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="" xmlns:a16="http://schemas.microsoft.com/office/drawing/2014/main" id="{1A72FE08-39D1-2265-4786-FE85234CC097}"/>
              </a:ext>
            </a:extLst>
          </p:cNvPr>
          <p:cNvSpPr txBox="1"/>
          <p:nvPr/>
        </p:nvSpPr>
        <p:spPr>
          <a:xfrm>
            <a:off x="7484771" y="1713517"/>
            <a:ext cx="2826978" cy="307777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r>
              <a:rPr lang="uk-UA" sz="1400" b="1" dirty="0">
                <a:latin typeface="Times New Roman" pitchFamily="18" charset="0"/>
                <a:cs typeface="Times New Roman" pitchFamily="18" charset="0"/>
              </a:rPr>
              <a:t>ст. 173 КУпАП – 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9</a:t>
            </a:r>
            <a:endParaRPr lang="uk-UA" sz="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="" xmlns:a16="http://schemas.microsoft.com/office/drawing/2014/main" id="{4D6C02AF-D4D6-A451-18CB-1A8463137CCB}"/>
              </a:ext>
            </a:extLst>
          </p:cNvPr>
          <p:cNvSpPr txBox="1"/>
          <p:nvPr/>
        </p:nvSpPr>
        <p:spPr>
          <a:xfrm>
            <a:off x="7485788" y="1945582"/>
            <a:ext cx="2825961" cy="246221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pPr lvl="0"/>
            <a:r>
              <a:rPr lang="uk-UA" sz="1000" dirty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Дрібне хуліганство</a:t>
            </a:r>
            <a:endParaRPr lang="uk-UA" sz="1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0" name="Пряма сполучна лінія 59">
            <a:extLst>
              <a:ext uri="{FF2B5EF4-FFF2-40B4-BE49-F238E27FC236}">
                <a16:creationId xmlns="" xmlns:a16="http://schemas.microsoft.com/office/drawing/2014/main" id="{40053F69-BBBC-F2A2-3454-2EA2603CF7A9}"/>
              </a:ext>
            </a:extLst>
          </p:cNvPr>
          <p:cNvCxnSpPr>
            <a:cxnSpLocks/>
            <a:stCxn id="58" idx="1"/>
          </p:cNvCxnSpPr>
          <p:nvPr/>
        </p:nvCxnSpPr>
        <p:spPr>
          <a:xfrm>
            <a:off x="7484771" y="1867406"/>
            <a:ext cx="0" cy="2267835"/>
          </a:xfrm>
          <a:prstGeom prst="line">
            <a:avLst/>
          </a:prstGeom>
          <a:ln w="38100" cap="rnd">
            <a:solidFill>
              <a:srgbClr val="18294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>
            <a:extLst>
              <a:ext uri="{FF2B5EF4-FFF2-40B4-BE49-F238E27FC236}">
                <a16:creationId xmlns="" xmlns:a16="http://schemas.microsoft.com/office/drawing/2014/main" id="{9FB3C1FF-0021-0117-BDF0-FFEA51C35A60}"/>
              </a:ext>
            </a:extLst>
          </p:cNvPr>
          <p:cNvSpPr txBox="1"/>
          <p:nvPr/>
        </p:nvSpPr>
        <p:spPr>
          <a:xfrm>
            <a:off x="4563961" y="4555937"/>
            <a:ext cx="2826978" cy="307777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ст. 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160 </a:t>
            </a:r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КУпАП – 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uk-UA" sz="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="" xmlns:a16="http://schemas.microsoft.com/office/drawing/2014/main" id="{444BAE90-BB53-69A9-759F-67E84C04FD1F}"/>
              </a:ext>
            </a:extLst>
          </p:cNvPr>
          <p:cNvSpPr txBox="1"/>
          <p:nvPr/>
        </p:nvSpPr>
        <p:spPr>
          <a:xfrm>
            <a:off x="4564978" y="4788002"/>
            <a:ext cx="2640248" cy="246221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pPr lvl="0" algn="just"/>
            <a:r>
              <a:rPr lang="uk-UA" sz="1000" dirty="0" smtClean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Торгівля з рук у невстановлених місцях</a:t>
            </a:r>
            <a:endParaRPr lang="ru-RU" sz="1000" dirty="0">
              <a:solidFill>
                <a:srgbClr val="182947"/>
              </a:solidFill>
              <a:latin typeface="Times New Roman" pitchFamily="18" charset="0"/>
              <a:ea typeface="Proxima Nova"/>
              <a:cs typeface="Times New Roman" pitchFamily="18" charset="0"/>
              <a:sym typeface="Proxima Nova"/>
            </a:endParaRPr>
          </a:p>
        </p:txBody>
      </p:sp>
      <p:cxnSp>
        <p:nvCxnSpPr>
          <p:cNvPr id="63" name="Пряма сполучна лінія 62">
            <a:extLst>
              <a:ext uri="{FF2B5EF4-FFF2-40B4-BE49-F238E27FC236}">
                <a16:creationId xmlns="" xmlns:a16="http://schemas.microsoft.com/office/drawing/2014/main" id="{5F355F50-E21C-2DBF-6D91-BD5E80F3A707}"/>
              </a:ext>
            </a:extLst>
          </p:cNvPr>
          <p:cNvCxnSpPr>
            <a:cxnSpLocks/>
          </p:cNvCxnSpPr>
          <p:nvPr/>
        </p:nvCxnSpPr>
        <p:spPr>
          <a:xfrm>
            <a:off x="4588596" y="4124778"/>
            <a:ext cx="0" cy="828922"/>
          </a:xfrm>
          <a:prstGeom prst="line">
            <a:avLst/>
          </a:prstGeom>
          <a:ln w="38100" cap="rnd">
            <a:solidFill>
              <a:srgbClr val="18294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>
            <a:extLst>
              <a:ext uri="{FF2B5EF4-FFF2-40B4-BE49-F238E27FC236}">
                <a16:creationId xmlns="" xmlns:a16="http://schemas.microsoft.com/office/drawing/2014/main" id="{EAE94809-E819-E45D-D73A-63D2E467A37F}"/>
              </a:ext>
            </a:extLst>
          </p:cNvPr>
          <p:cNvSpPr txBox="1"/>
          <p:nvPr/>
        </p:nvSpPr>
        <p:spPr>
          <a:xfrm>
            <a:off x="7302945" y="5566138"/>
            <a:ext cx="2826978" cy="307777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ст. 175-1 КУпАП – 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uk-UA" sz="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="" xmlns:a16="http://schemas.microsoft.com/office/drawing/2014/main" id="{FFD48806-D946-C83B-362C-CF027A490018}"/>
              </a:ext>
            </a:extLst>
          </p:cNvPr>
          <p:cNvSpPr txBox="1"/>
          <p:nvPr/>
        </p:nvSpPr>
        <p:spPr>
          <a:xfrm>
            <a:off x="7303962" y="5798203"/>
            <a:ext cx="2037968" cy="400110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pPr lvl="0" algn="just"/>
            <a:r>
              <a:rPr lang="ru-RU" sz="1000" dirty="0" err="1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Куріння</a:t>
            </a:r>
            <a:r>
              <a:rPr lang="ru-RU" sz="1000" dirty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 </a:t>
            </a:r>
            <a:r>
              <a:rPr lang="ru-RU" sz="1000" dirty="0" err="1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тютюнових</a:t>
            </a:r>
            <a:r>
              <a:rPr lang="ru-RU" sz="1000" dirty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 </a:t>
            </a:r>
            <a:r>
              <a:rPr lang="ru-RU" sz="1000" dirty="0" err="1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виробів</a:t>
            </a:r>
            <a:r>
              <a:rPr lang="ru-RU" sz="1000" dirty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 у </a:t>
            </a:r>
            <a:r>
              <a:rPr lang="ru-RU" sz="1000" dirty="0" err="1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заборонених</a:t>
            </a:r>
            <a:r>
              <a:rPr lang="ru-RU" sz="1000" dirty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 </a:t>
            </a:r>
            <a:r>
              <a:rPr lang="ru-RU" sz="1000" dirty="0" err="1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місцях</a:t>
            </a:r>
            <a:endParaRPr lang="ru-RU" sz="1000" dirty="0">
              <a:solidFill>
                <a:srgbClr val="182947"/>
              </a:solidFill>
              <a:latin typeface="Times New Roman" pitchFamily="18" charset="0"/>
              <a:ea typeface="Proxima Nova"/>
              <a:cs typeface="Times New Roman" pitchFamily="18" charset="0"/>
              <a:sym typeface="Proxima Nova"/>
            </a:endParaRPr>
          </a:p>
        </p:txBody>
      </p:sp>
      <p:cxnSp>
        <p:nvCxnSpPr>
          <p:cNvPr id="71" name="Пряма сполучна лінія 70">
            <a:extLst>
              <a:ext uri="{FF2B5EF4-FFF2-40B4-BE49-F238E27FC236}">
                <a16:creationId xmlns="" xmlns:a16="http://schemas.microsoft.com/office/drawing/2014/main" id="{5AB159C9-0B3D-66B5-9B43-6C6654AE1617}"/>
              </a:ext>
            </a:extLst>
          </p:cNvPr>
          <p:cNvCxnSpPr>
            <a:cxnSpLocks/>
          </p:cNvCxnSpPr>
          <p:nvPr/>
        </p:nvCxnSpPr>
        <p:spPr>
          <a:xfrm>
            <a:off x="7327580" y="4127184"/>
            <a:ext cx="0" cy="1856638"/>
          </a:xfrm>
          <a:prstGeom prst="line">
            <a:avLst/>
          </a:prstGeom>
          <a:ln w="38100" cap="rnd">
            <a:solidFill>
              <a:srgbClr val="18294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>
            <a:extLst>
              <a:ext uri="{FF2B5EF4-FFF2-40B4-BE49-F238E27FC236}">
                <a16:creationId xmlns="" xmlns:a16="http://schemas.microsoft.com/office/drawing/2014/main" id="{28DA9232-2A98-0061-446A-B8694937E3C2}"/>
              </a:ext>
            </a:extLst>
          </p:cNvPr>
          <p:cNvSpPr txBox="1"/>
          <p:nvPr/>
        </p:nvSpPr>
        <p:spPr>
          <a:xfrm>
            <a:off x="9239515" y="2705463"/>
            <a:ext cx="2826978" cy="307777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r>
              <a:rPr lang="uk-UA" sz="1400" b="1" dirty="0">
                <a:latin typeface="Times New Roman" pitchFamily="18" charset="0"/>
                <a:cs typeface="Times New Roman" pitchFamily="18" charset="0"/>
              </a:rPr>
              <a:t>ст. 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187 </a:t>
            </a:r>
            <a:r>
              <a:rPr lang="uk-UA" sz="1400" b="1" dirty="0">
                <a:latin typeface="Times New Roman" pitchFamily="18" charset="0"/>
                <a:cs typeface="Times New Roman" pitchFamily="18" charset="0"/>
              </a:rPr>
              <a:t>КУпАП – 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12</a:t>
            </a:r>
            <a:endParaRPr lang="uk-UA" sz="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="" xmlns:a16="http://schemas.microsoft.com/office/drawing/2014/main" id="{8B51BCF1-7779-821B-6248-A316B8CE91ED}"/>
              </a:ext>
            </a:extLst>
          </p:cNvPr>
          <p:cNvSpPr txBox="1"/>
          <p:nvPr/>
        </p:nvSpPr>
        <p:spPr>
          <a:xfrm>
            <a:off x="9240533" y="2937528"/>
            <a:ext cx="2600808" cy="400110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pPr lvl="0"/>
            <a:r>
              <a:rPr lang="ru-RU" sz="1000" dirty="0" err="1" smtClean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Порушення</a:t>
            </a:r>
            <a:r>
              <a:rPr lang="ru-RU" sz="1000" dirty="0" smtClean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 правил </a:t>
            </a:r>
            <a:r>
              <a:rPr lang="ru-RU" sz="1000" dirty="0" err="1" smtClean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адміністративного</a:t>
            </a:r>
            <a:r>
              <a:rPr lang="ru-RU" sz="1000" dirty="0" smtClean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 </a:t>
            </a:r>
            <a:r>
              <a:rPr lang="ru-RU" sz="1000" dirty="0" err="1" smtClean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нагляду</a:t>
            </a:r>
            <a:endParaRPr lang="ru-RU" sz="1000" dirty="0">
              <a:solidFill>
                <a:srgbClr val="182947"/>
              </a:solidFill>
              <a:latin typeface="Times New Roman" pitchFamily="18" charset="0"/>
              <a:ea typeface="Proxima Nova"/>
              <a:cs typeface="Times New Roman" pitchFamily="18" charset="0"/>
              <a:sym typeface="Proxima Nova"/>
            </a:endParaRPr>
          </a:p>
        </p:txBody>
      </p:sp>
      <p:cxnSp>
        <p:nvCxnSpPr>
          <p:cNvPr id="74" name="Пряма сполучна лінія 73">
            <a:extLst>
              <a:ext uri="{FF2B5EF4-FFF2-40B4-BE49-F238E27FC236}">
                <a16:creationId xmlns="" xmlns:a16="http://schemas.microsoft.com/office/drawing/2014/main" id="{3923B8ED-C3D7-31D1-5165-573175E51EA1}"/>
              </a:ext>
            </a:extLst>
          </p:cNvPr>
          <p:cNvCxnSpPr>
            <a:cxnSpLocks/>
            <a:stCxn id="72" idx="1"/>
          </p:cNvCxnSpPr>
          <p:nvPr/>
        </p:nvCxnSpPr>
        <p:spPr>
          <a:xfrm>
            <a:off x="9239515" y="2859352"/>
            <a:ext cx="0" cy="1220009"/>
          </a:xfrm>
          <a:prstGeom prst="line">
            <a:avLst/>
          </a:prstGeom>
          <a:ln w="38100" cap="rnd">
            <a:solidFill>
              <a:srgbClr val="18294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>
            <a:extLst>
              <a:ext uri="{FF2B5EF4-FFF2-40B4-BE49-F238E27FC236}">
                <a16:creationId xmlns="" xmlns:a16="http://schemas.microsoft.com/office/drawing/2014/main" id="{7C20AEED-C261-B881-6E72-BE3B3E91D63A}"/>
              </a:ext>
            </a:extLst>
          </p:cNvPr>
          <p:cNvSpPr txBox="1"/>
          <p:nvPr/>
        </p:nvSpPr>
        <p:spPr>
          <a:xfrm>
            <a:off x="8218448" y="4417126"/>
            <a:ext cx="2826978" cy="307777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ст. 178 КУпАП – </a:t>
            </a:r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uk-UA" sz="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="" xmlns:a16="http://schemas.microsoft.com/office/drawing/2014/main" id="{AFBB883F-4369-EDF1-2873-6B4A45EC878A}"/>
              </a:ext>
            </a:extLst>
          </p:cNvPr>
          <p:cNvSpPr txBox="1"/>
          <p:nvPr/>
        </p:nvSpPr>
        <p:spPr>
          <a:xfrm>
            <a:off x="8219464" y="4649191"/>
            <a:ext cx="3515194" cy="553998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pPr lvl="0" algn="just"/>
            <a:r>
              <a:rPr lang="ru-RU" sz="1000" dirty="0" err="1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Розпивання</a:t>
            </a:r>
            <a:r>
              <a:rPr lang="ru-RU" sz="1000" dirty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 пива, </a:t>
            </a:r>
            <a:r>
              <a:rPr lang="ru-RU" sz="1000" dirty="0" err="1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алкогольних</a:t>
            </a:r>
            <a:r>
              <a:rPr lang="ru-RU" sz="1000" dirty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, </a:t>
            </a:r>
            <a:r>
              <a:rPr lang="ru-RU" sz="1000" dirty="0" err="1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слабоалкогольних</a:t>
            </a:r>
            <a:r>
              <a:rPr lang="ru-RU" sz="1000" dirty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 </a:t>
            </a:r>
            <a:r>
              <a:rPr lang="ru-RU" sz="1000" dirty="0" err="1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напоїв</a:t>
            </a:r>
            <a:r>
              <a:rPr lang="ru-RU" sz="1000" dirty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 у </a:t>
            </a:r>
            <a:r>
              <a:rPr lang="ru-RU" sz="1000" dirty="0" err="1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заборонених</a:t>
            </a:r>
            <a:r>
              <a:rPr lang="ru-RU" sz="1000" dirty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 законом </a:t>
            </a:r>
            <a:r>
              <a:rPr lang="ru-RU" sz="1000" dirty="0" err="1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місцях</a:t>
            </a:r>
            <a:r>
              <a:rPr lang="ru-RU" sz="1000" dirty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 </a:t>
            </a:r>
            <a:r>
              <a:rPr lang="ru-RU" sz="1000" dirty="0" err="1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або</a:t>
            </a:r>
            <a:r>
              <a:rPr lang="ru-RU" sz="1000" dirty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 </a:t>
            </a:r>
            <a:r>
              <a:rPr lang="ru-RU" sz="1000" dirty="0" err="1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поява</a:t>
            </a:r>
            <a:r>
              <a:rPr lang="ru-RU" sz="1000" dirty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 у </a:t>
            </a:r>
            <a:r>
              <a:rPr lang="ru-RU" sz="1000" dirty="0" err="1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громадських</a:t>
            </a:r>
            <a:r>
              <a:rPr lang="ru-RU" sz="1000" dirty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 </a:t>
            </a:r>
            <a:r>
              <a:rPr lang="ru-RU" sz="1000" dirty="0" err="1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місцях</a:t>
            </a:r>
            <a:r>
              <a:rPr lang="ru-RU" sz="1000" dirty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 у </a:t>
            </a:r>
            <a:r>
              <a:rPr lang="ru-RU" sz="1000" dirty="0" err="1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п'яному</a:t>
            </a:r>
            <a:r>
              <a:rPr lang="ru-RU" sz="1000" dirty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 </a:t>
            </a:r>
            <a:r>
              <a:rPr lang="ru-RU" sz="1000" dirty="0" err="1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вигляді</a:t>
            </a:r>
            <a:endParaRPr lang="ru-RU" sz="1000" dirty="0">
              <a:solidFill>
                <a:srgbClr val="182947"/>
              </a:solidFill>
              <a:latin typeface="Times New Roman" pitchFamily="18" charset="0"/>
              <a:ea typeface="Proxima Nova"/>
              <a:cs typeface="Times New Roman" pitchFamily="18" charset="0"/>
              <a:sym typeface="Proxima Nova"/>
            </a:endParaRPr>
          </a:p>
        </p:txBody>
      </p:sp>
      <p:cxnSp>
        <p:nvCxnSpPr>
          <p:cNvPr id="77" name="Пряма сполучна лінія 76">
            <a:extLst>
              <a:ext uri="{FF2B5EF4-FFF2-40B4-BE49-F238E27FC236}">
                <a16:creationId xmlns="" xmlns:a16="http://schemas.microsoft.com/office/drawing/2014/main" id="{A7540121-B64E-0032-5CAB-57281CE99209}"/>
              </a:ext>
            </a:extLst>
          </p:cNvPr>
          <p:cNvCxnSpPr>
            <a:cxnSpLocks/>
          </p:cNvCxnSpPr>
          <p:nvPr/>
        </p:nvCxnSpPr>
        <p:spPr>
          <a:xfrm>
            <a:off x="8243083" y="4124778"/>
            <a:ext cx="0" cy="690111"/>
          </a:xfrm>
          <a:prstGeom prst="line">
            <a:avLst/>
          </a:prstGeom>
          <a:ln w="38100" cap="rnd">
            <a:solidFill>
              <a:srgbClr val="18294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9402671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DEDCD428-CF97-0E60-1EB0-30827E7035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108;p2">
            <a:extLst>
              <a:ext uri="{FF2B5EF4-FFF2-40B4-BE49-F238E27FC236}">
                <a16:creationId xmlns="" xmlns:a16="http://schemas.microsoft.com/office/drawing/2014/main" id="{CCEE86D7-6EEF-80D2-90A5-56E0F0BDFAE4}"/>
              </a:ext>
            </a:extLst>
          </p:cNvPr>
          <p:cNvSpPr txBox="1"/>
          <p:nvPr/>
        </p:nvSpPr>
        <p:spPr>
          <a:xfrm>
            <a:off x="333153" y="425162"/>
            <a:ext cx="11525694" cy="461624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dirty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Профілактична робота. Безпека дорожнього руху</a:t>
            </a:r>
          </a:p>
        </p:txBody>
      </p:sp>
      <p:pic>
        <p:nvPicPr>
          <p:cNvPr id="18" name="Графіка 17">
            <a:extLst>
              <a:ext uri="{FF2B5EF4-FFF2-40B4-BE49-F238E27FC236}">
                <a16:creationId xmlns="" xmlns:a16="http://schemas.microsoft.com/office/drawing/2014/main" id="{6A80316E-C57E-DB03-3AEF-359CC0E4CE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5704" r="5704" b="25492"/>
          <a:stretch>
            <a:fillRect/>
          </a:stretch>
        </p:blipFill>
        <p:spPr>
          <a:xfrm>
            <a:off x="0" y="4896900"/>
            <a:ext cx="12192000" cy="1961100"/>
          </a:xfrm>
          <a:prstGeom prst="rect">
            <a:avLst/>
          </a:prstGeom>
        </p:spPr>
      </p:pic>
      <p:grpSp>
        <p:nvGrpSpPr>
          <p:cNvPr id="23" name="Групувати 22">
            <a:extLst>
              <a:ext uri="{FF2B5EF4-FFF2-40B4-BE49-F238E27FC236}">
                <a16:creationId xmlns="" xmlns:a16="http://schemas.microsoft.com/office/drawing/2014/main" id="{61E24B6F-97B4-5ECB-24B6-BAA8EA27E838}"/>
              </a:ext>
            </a:extLst>
          </p:cNvPr>
          <p:cNvGrpSpPr/>
          <p:nvPr/>
        </p:nvGrpSpPr>
        <p:grpSpPr>
          <a:xfrm>
            <a:off x="422565" y="2713101"/>
            <a:ext cx="3080094" cy="2164502"/>
            <a:chOff x="961469" y="1789695"/>
            <a:chExt cx="3080094" cy="2164502"/>
          </a:xfrm>
        </p:grpSpPr>
        <p:sp>
          <p:nvSpPr>
            <p:cNvPr id="24" name="TextBox 23">
              <a:extLst>
                <a:ext uri="{FF2B5EF4-FFF2-40B4-BE49-F238E27FC236}">
                  <a16:creationId xmlns="" xmlns:a16="http://schemas.microsoft.com/office/drawing/2014/main" id="{290F1C0B-5171-B0A3-2B52-C6CC3C95F387}"/>
                </a:ext>
              </a:extLst>
            </p:cNvPr>
            <p:cNvSpPr txBox="1"/>
            <p:nvPr/>
          </p:nvSpPr>
          <p:spPr>
            <a:xfrm>
              <a:off x="1235156" y="2968568"/>
              <a:ext cx="2532720" cy="707886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algn="ctr"/>
              <a:r>
                <a:rPr lang="uk-UA" sz="4000" dirty="0" smtClean="0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7</a:t>
              </a:r>
              <a:endParaRPr lang="uk-UA" sz="36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846327FA-3DC5-134E-2713-16B713EEA2F4}"/>
                </a:ext>
              </a:extLst>
            </p:cNvPr>
            <p:cNvSpPr txBox="1"/>
            <p:nvPr/>
          </p:nvSpPr>
          <p:spPr>
            <a:xfrm>
              <a:off x="961469" y="3646420"/>
              <a:ext cx="3080094" cy="307777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algn="ctr"/>
              <a:r>
                <a:rPr lang="ru-RU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ст. </a:t>
              </a:r>
              <a:r>
                <a:rPr lang="ru-RU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121 </a:t>
              </a:r>
              <a:r>
                <a:rPr lang="ru-RU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КУпАП</a:t>
              </a:r>
              <a:endParaRPr lang="uk-UA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6" name="Групувати 25">
              <a:extLst>
                <a:ext uri="{FF2B5EF4-FFF2-40B4-BE49-F238E27FC236}">
                  <a16:creationId xmlns="" xmlns:a16="http://schemas.microsoft.com/office/drawing/2014/main" id="{04E6026C-62D8-F57B-9406-7962C4AA7DCF}"/>
                </a:ext>
              </a:extLst>
            </p:cNvPr>
            <p:cNvGrpSpPr/>
            <p:nvPr/>
          </p:nvGrpSpPr>
          <p:grpSpPr>
            <a:xfrm>
              <a:off x="1981226" y="1789695"/>
              <a:ext cx="1040579" cy="1040579"/>
              <a:chOff x="2311136" y="1768022"/>
              <a:chExt cx="1040579" cy="1040579"/>
            </a:xfrm>
          </p:grpSpPr>
          <p:sp>
            <p:nvSpPr>
              <p:cNvPr id="27" name="Овал 26">
                <a:extLst>
                  <a:ext uri="{FF2B5EF4-FFF2-40B4-BE49-F238E27FC236}">
                    <a16:creationId xmlns="" xmlns:a16="http://schemas.microsoft.com/office/drawing/2014/main" id="{189CDEC2-2551-EC15-5AD5-E4308BCA93A3}"/>
                  </a:ext>
                </a:extLst>
              </p:cNvPr>
              <p:cNvSpPr/>
              <p:nvPr/>
            </p:nvSpPr>
            <p:spPr>
              <a:xfrm>
                <a:off x="2311136" y="1768022"/>
                <a:ext cx="1040579" cy="1040579"/>
              </a:xfrm>
              <a:prstGeom prst="ellipse">
                <a:avLst/>
              </a:prstGeom>
              <a:solidFill>
                <a:srgbClr val="182947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 dirty="0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28" name="Рисунок 27">
                <a:extLst>
                  <a:ext uri="{FF2B5EF4-FFF2-40B4-BE49-F238E27FC236}">
                    <a16:creationId xmlns="" xmlns:a16="http://schemas.microsoft.com/office/drawing/2014/main" id="{A614CB39-9077-ADB2-492C-50C5AF19287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2516425" y="1973311"/>
                <a:ext cx="630000" cy="630000"/>
              </a:xfrm>
              <a:prstGeom prst="rect">
                <a:avLst/>
              </a:prstGeom>
            </p:spPr>
          </p:pic>
        </p:grpSp>
      </p:grpSp>
      <p:grpSp>
        <p:nvGrpSpPr>
          <p:cNvPr id="29" name="Групувати 28">
            <a:extLst>
              <a:ext uri="{FF2B5EF4-FFF2-40B4-BE49-F238E27FC236}">
                <a16:creationId xmlns="" xmlns:a16="http://schemas.microsoft.com/office/drawing/2014/main" id="{DF1B1C4F-0B7F-D5EF-5133-CE649C14A60C}"/>
              </a:ext>
            </a:extLst>
          </p:cNvPr>
          <p:cNvGrpSpPr/>
          <p:nvPr/>
        </p:nvGrpSpPr>
        <p:grpSpPr>
          <a:xfrm>
            <a:off x="8689342" y="2713101"/>
            <a:ext cx="3080094" cy="2164502"/>
            <a:chOff x="961469" y="1789695"/>
            <a:chExt cx="3080094" cy="2164502"/>
          </a:xfrm>
        </p:grpSpPr>
        <p:sp>
          <p:nvSpPr>
            <p:cNvPr id="30" name="TextBox 29">
              <a:extLst>
                <a:ext uri="{FF2B5EF4-FFF2-40B4-BE49-F238E27FC236}">
                  <a16:creationId xmlns="" xmlns:a16="http://schemas.microsoft.com/office/drawing/2014/main" id="{1006F57D-16BD-B695-D856-2DE94F418730}"/>
                </a:ext>
              </a:extLst>
            </p:cNvPr>
            <p:cNvSpPr txBox="1"/>
            <p:nvPr/>
          </p:nvSpPr>
          <p:spPr>
            <a:xfrm>
              <a:off x="1235156" y="2968568"/>
              <a:ext cx="2532720" cy="707886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algn="ctr"/>
              <a:r>
                <a:rPr lang="uk-UA" sz="4000" dirty="0" smtClean="0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7</a:t>
              </a:r>
              <a:endParaRPr lang="uk-UA" sz="36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="" xmlns:a16="http://schemas.microsoft.com/office/drawing/2014/main" id="{25E15587-9E87-14E7-D60A-64C0CFE8E03B}"/>
                </a:ext>
              </a:extLst>
            </p:cNvPr>
            <p:cNvSpPr txBox="1"/>
            <p:nvPr/>
          </p:nvSpPr>
          <p:spPr>
            <a:xfrm>
              <a:off x="961469" y="3646420"/>
              <a:ext cx="3080094" cy="307777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algn="ctr"/>
              <a:r>
                <a:rPr lang="ru-RU" sz="1400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інші</a:t>
              </a:r>
              <a:endParaRPr lang="uk-UA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37" name="Групувати 36">
              <a:extLst>
                <a:ext uri="{FF2B5EF4-FFF2-40B4-BE49-F238E27FC236}">
                  <a16:creationId xmlns="" xmlns:a16="http://schemas.microsoft.com/office/drawing/2014/main" id="{8780B547-F92B-08B5-746E-1615CABC7F10}"/>
                </a:ext>
              </a:extLst>
            </p:cNvPr>
            <p:cNvGrpSpPr/>
            <p:nvPr/>
          </p:nvGrpSpPr>
          <p:grpSpPr>
            <a:xfrm>
              <a:off x="1981226" y="1789695"/>
              <a:ext cx="1040579" cy="1040579"/>
              <a:chOff x="2311136" y="1768022"/>
              <a:chExt cx="1040579" cy="1040579"/>
            </a:xfrm>
          </p:grpSpPr>
          <p:sp>
            <p:nvSpPr>
              <p:cNvPr id="38" name="Овал 37">
                <a:extLst>
                  <a:ext uri="{FF2B5EF4-FFF2-40B4-BE49-F238E27FC236}">
                    <a16:creationId xmlns="" xmlns:a16="http://schemas.microsoft.com/office/drawing/2014/main" id="{059D0CB1-44BF-DD3A-5F14-F0A5DB26C5A4}"/>
                  </a:ext>
                </a:extLst>
              </p:cNvPr>
              <p:cNvSpPr/>
              <p:nvPr/>
            </p:nvSpPr>
            <p:spPr>
              <a:xfrm>
                <a:off x="2311136" y="1768022"/>
                <a:ext cx="1040579" cy="1040579"/>
              </a:xfrm>
              <a:prstGeom prst="ellipse">
                <a:avLst/>
              </a:prstGeom>
              <a:solidFill>
                <a:srgbClr val="182947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39" name="Рисунок 38">
                <a:extLst>
                  <a:ext uri="{FF2B5EF4-FFF2-40B4-BE49-F238E27FC236}">
                    <a16:creationId xmlns="" xmlns:a16="http://schemas.microsoft.com/office/drawing/2014/main" id="{1154ED5D-8897-4B67-689B-2939C5F798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2516425" y="1973311"/>
                <a:ext cx="630000" cy="630000"/>
              </a:xfrm>
              <a:prstGeom prst="rect">
                <a:avLst/>
              </a:prstGeom>
            </p:spPr>
          </p:pic>
        </p:grpSp>
      </p:grpSp>
      <p:grpSp>
        <p:nvGrpSpPr>
          <p:cNvPr id="40" name="Групувати 39">
            <a:extLst>
              <a:ext uri="{FF2B5EF4-FFF2-40B4-BE49-F238E27FC236}">
                <a16:creationId xmlns="" xmlns:a16="http://schemas.microsoft.com/office/drawing/2014/main" id="{6D3FDBDC-C23D-BFE0-06B1-E4D80A8AD485}"/>
              </a:ext>
            </a:extLst>
          </p:cNvPr>
          <p:cNvGrpSpPr/>
          <p:nvPr/>
        </p:nvGrpSpPr>
        <p:grpSpPr>
          <a:xfrm>
            <a:off x="4555953" y="2713101"/>
            <a:ext cx="3080094" cy="2164502"/>
            <a:chOff x="961469" y="1789695"/>
            <a:chExt cx="3080094" cy="2164502"/>
          </a:xfrm>
          <a:effectLst/>
        </p:grpSpPr>
        <p:sp>
          <p:nvSpPr>
            <p:cNvPr id="41" name="TextBox 40">
              <a:extLst>
                <a:ext uri="{FF2B5EF4-FFF2-40B4-BE49-F238E27FC236}">
                  <a16:creationId xmlns="" xmlns:a16="http://schemas.microsoft.com/office/drawing/2014/main" id="{B5DCA98A-C3A3-1D0F-0F29-17F7C68C69F1}"/>
                </a:ext>
              </a:extLst>
            </p:cNvPr>
            <p:cNvSpPr txBox="1"/>
            <p:nvPr/>
          </p:nvSpPr>
          <p:spPr>
            <a:xfrm>
              <a:off x="1235156" y="2968568"/>
              <a:ext cx="2532720" cy="707886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algn="ctr"/>
              <a:r>
                <a:rPr lang="uk-UA" sz="4000" dirty="0" smtClean="0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7</a:t>
              </a:r>
              <a:endParaRPr lang="uk-UA" sz="36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="" xmlns:a16="http://schemas.microsoft.com/office/drawing/2014/main" id="{99A684E9-125E-D0EE-9A98-1005C8D8E540}"/>
                </a:ext>
              </a:extLst>
            </p:cNvPr>
            <p:cNvSpPr txBox="1"/>
            <p:nvPr/>
          </p:nvSpPr>
          <p:spPr>
            <a:xfrm>
              <a:off x="961469" y="3646420"/>
              <a:ext cx="3080094" cy="307777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algn="ctr"/>
              <a:r>
                <a:rPr lang="ru-RU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ст. </a:t>
              </a:r>
              <a:r>
                <a:rPr lang="ru-RU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126 </a:t>
              </a:r>
              <a:r>
                <a:rPr lang="ru-RU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КУпАП</a:t>
              </a:r>
              <a:endParaRPr lang="uk-UA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3" name="Групувати 42">
              <a:extLst>
                <a:ext uri="{FF2B5EF4-FFF2-40B4-BE49-F238E27FC236}">
                  <a16:creationId xmlns="" xmlns:a16="http://schemas.microsoft.com/office/drawing/2014/main" id="{E98C7517-BB95-F378-F8ED-3475432E98FB}"/>
                </a:ext>
              </a:extLst>
            </p:cNvPr>
            <p:cNvGrpSpPr/>
            <p:nvPr/>
          </p:nvGrpSpPr>
          <p:grpSpPr>
            <a:xfrm>
              <a:off x="1981226" y="1789695"/>
              <a:ext cx="1040579" cy="1040579"/>
              <a:chOff x="2311136" y="1768022"/>
              <a:chExt cx="1040579" cy="1040579"/>
            </a:xfrm>
          </p:grpSpPr>
          <p:sp>
            <p:nvSpPr>
              <p:cNvPr id="44" name="Овал 43">
                <a:extLst>
                  <a:ext uri="{FF2B5EF4-FFF2-40B4-BE49-F238E27FC236}">
                    <a16:creationId xmlns="" xmlns:a16="http://schemas.microsoft.com/office/drawing/2014/main" id="{D541732F-FA15-49A4-C23B-03C621B87BEE}"/>
                  </a:ext>
                </a:extLst>
              </p:cNvPr>
              <p:cNvSpPr/>
              <p:nvPr/>
            </p:nvSpPr>
            <p:spPr>
              <a:xfrm>
                <a:off x="2311136" y="1768022"/>
                <a:ext cx="1040579" cy="1040579"/>
              </a:xfrm>
              <a:prstGeom prst="ellipse">
                <a:avLst/>
              </a:prstGeom>
              <a:solidFill>
                <a:srgbClr val="182947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45" name="Рисунок 44">
                <a:extLst>
                  <a:ext uri="{FF2B5EF4-FFF2-40B4-BE49-F238E27FC236}">
                    <a16:creationId xmlns="" xmlns:a16="http://schemas.microsoft.com/office/drawing/2014/main" id="{646756BB-E90B-B342-2DDA-50157A9A73F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2516425" y="1973311"/>
                <a:ext cx="630000" cy="630000"/>
              </a:xfrm>
              <a:prstGeom prst="rect">
                <a:avLst/>
              </a:prstGeom>
            </p:spPr>
          </p:pic>
        </p:grpSp>
      </p:grpSp>
      <p:cxnSp>
        <p:nvCxnSpPr>
          <p:cNvPr id="47" name="Пряма сполучна лінія 46">
            <a:extLst>
              <a:ext uri="{FF2B5EF4-FFF2-40B4-BE49-F238E27FC236}">
                <a16:creationId xmlns="" xmlns:a16="http://schemas.microsoft.com/office/drawing/2014/main" id="{D0F890C6-5037-FCC3-0AD6-AEB97C3E9978}"/>
              </a:ext>
            </a:extLst>
          </p:cNvPr>
          <p:cNvCxnSpPr>
            <a:cxnSpLocks/>
          </p:cNvCxnSpPr>
          <p:nvPr/>
        </p:nvCxnSpPr>
        <p:spPr>
          <a:xfrm>
            <a:off x="4029306" y="2782943"/>
            <a:ext cx="0" cy="2024818"/>
          </a:xfrm>
          <a:prstGeom prst="line">
            <a:avLst/>
          </a:prstGeom>
          <a:ln w="38100" cap="rnd">
            <a:solidFill>
              <a:srgbClr val="18294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 сполучна лінія 47">
            <a:extLst>
              <a:ext uri="{FF2B5EF4-FFF2-40B4-BE49-F238E27FC236}">
                <a16:creationId xmlns="" xmlns:a16="http://schemas.microsoft.com/office/drawing/2014/main" id="{1BD08346-EEB2-28ED-9919-BD3A5F495352}"/>
              </a:ext>
            </a:extLst>
          </p:cNvPr>
          <p:cNvCxnSpPr>
            <a:cxnSpLocks/>
          </p:cNvCxnSpPr>
          <p:nvPr/>
        </p:nvCxnSpPr>
        <p:spPr>
          <a:xfrm>
            <a:off x="8162694" y="2782943"/>
            <a:ext cx="0" cy="2024818"/>
          </a:xfrm>
          <a:prstGeom prst="line">
            <a:avLst/>
          </a:prstGeom>
          <a:ln w="38100" cap="rnd">
            <a:solidFill>
              <a:srgbClr val="18294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8797735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05C773E9-62F5-9F7E-CA22-2F2F77C0CB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108;p2">
            <a:extLst>
              <a:ext uri="{FF2B5EF4-FFF2-40B4-BE49-F238E27FC236}">
                <a16:creationId xmlns="" xmlns:a16="http://schemas.microsoft.com/office/drawing/2014/main" id="{759AC195-E164-F8E9-8A25-84C9A239D161}"/>
              </a:ext>
            </a:extLst>
          </p:cNvPr>
          <p:cNvSpPr txBox="1"/>
          <p:nvPr/>
        </p:nvSpPr>
        <p:spPr>
          <a:xfrm>
            <a:off x="333153" y="425162"/>
            <a:ext cx="11525694" cy="461624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dirty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Профілактична робота. Дозвільна система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11EE488-AAAF-9087-B629-E9E6B787C88C}"/>
              </a:ext>
            </a:extLst>
          </p:cNvPr>
          <p:cNvSpPr txBox="1"/>
          <p:nvPr/>
        </p:nvSpPr>
        <p:spPr>
          <a:xfrm>
            <a:off x="4195947" y="1850155"/>
            <a:ext cx="3800106" cy="769441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pPr algn="ctr"/>
            <a:r>
              <a:rPr lang="uk-UA" sz="4400" dirty="0" smtClean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53</a:t>
            </a:r>
            <a:endParaRPr lang="uk-UA" sz="4400" dirty="0">
              <a:solidFill>
                <a:srgbClr val="18294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Google Shape;108;p2">
            <a:extLst>
              <a:ext uri="{FF2B5EF4-FFF2-40B4-BE49-F238E27FC236}">
                <a16:creationId xmlns="" xmlns:a16="http://schemas.microsoft.com/office/drawing/2014/main" id="{53C26AA6-DB39-9158-D4BB-CE53D6564B09}"/>
              </a:ext>
            </a:extLst>
          </p:cNvPr>
          <p:cNvSpPr txBox="1"/>
          <p:nvPr/>
        </p:nvSpPr>
        <p:spPr>
          <a:xfrm>
            <a:off x="333153" y="1480864"/>
            <a:ext cx="11525694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uk-UA" sz="1600" dirty="0"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Перевірено власників зброї</a:t>
            </a:r>
          </a:p>
        </p:txBody>
      </p:sp>
      <p:cxnSp>
        <p:nvCxnSpPr>
          <p:cNvPr id="47" name="Пряма сполучна лінія 46">
            <a:extLst>
              <a:ext uri="{FF2B5EF4-FFF2-40B4-BE49-F238E27FC236}">
                <a16:creationId xmlns="" xmlns:a16="http://schemas.microsoft.com/office/drawing/2014/main" id="{9AF86021-D648-07B5-4685-8B7C9754B41E}"/>
              </a:ext>
            </a:extLst>
          </p:cNvPr>
          <p:cNvCxnSpPr>
            <a:cxnSpLocks/>
          </p:cNvCxnSpPr>
          <p:nvPr/>
        </p:nvCxnSpPr>
        <p:spPr>
          <a:xfrm>
            <a:off x="6093582" y="2818605"/>
            <a:ext cx="0" cy="2024818"/>
          </a:xfrm>
          <a:prstGeom prst="line">
            <a:avLst/>
          </a:prstGeom>
          <a:ln w="38100" cap="rnd">
            <a:solidFill>
              <a:srgbClr val="18294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Групувати 6">
            <a:extLst>
              <a:ext uri="{FF2B5EF4-FFF2-40B4-BE49-F238E27FC236}">
                <a16:creationId xmlns="" xmlns:a16="http://schemas.microsoft.com/office/drawing/2014/main" id="{6BE6FE38-CB32-6FEC-CBEE-F028EED3EA0D}"/>
              </a:ext>
            </a:extLst>
          </p:cNvPr>
          <p:cNvGrpSpPr/>
          <p:nvPr/>
        </p:nvGrpSpPr>
        <p:grpSpPr>
          <a:xfrm>
            <a:off x="421695" y="3022485"/>
            <a:ext cx="5474760" cy="1832501"/>
            <a:chOff x="492815" y="2787558"/>
            <a:chExt cx="5474760" cy="1832501"/>
          </a:xfrm>
        </p:grpSpPr>
        <p:sp>
          <p:nvSpPr>
            <p:cNvPr id="24" name="TextBox 23">
              <a:extLst>
                <a:ext uri="{FF2B5EF4-FFF2-40B4-BE49-F238E27FC236}">
                  <a16:creationId xmlns="" xmlns:a16="http://schemas.microsoft.com/office/drawing/2014/main" id="{198C7267-905A-2750-1965-49F184F5E4C0}"/>
                </a:ext>
              </a:extLst>
            </p:cNvPr>
            <p:cNvSpPr txBox="1"/>
            <p:nvPr/>
          </p:nvSpPr>
          <p:spPr>
            <a:xfrm>
              <a:off x="2053940" y="2787558"/>
              <a:ext cx="2532720" cy="707886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r>
                <a:rPr lang="uk-UA" sz="4000" dirty="0" smtClean="0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1</a:t>
              </a:r>
              <a:endParaRPr lang="uk-UA" sz="36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6" name="Групувати 25">
              <a:extLst>
                <a:ext uri="{FF2B5EF4-FFF2-40B4-BE49-F238E27FC236}">
                  <a16:creationId xmlns="" xmlns:a16="http://schemas.microsoft.com/office/drawing/2014/main" id="{4BC0E64F-112F-CBDB-78B9-B35C28DA8D2F}"/>
                </a:ext>
              </a:extLst>
            </p:cNvPr>
            <p:cNvGrpSpPr/>
            <p:nvPr/>
          </p:nvGrpSpPr>
          <p:grpSpPr>
            <a:xfrm>
              <a:off x="492815" y="2790436"/>
              <a:ext cx="1377886" cy="1377886"/>
              <a:chOff x="2311136" y="1768022"/>
              <a:chExt cx="1040579" cy="1040579"/>
            </a:xfrm>
          </p:grpSpPr>
          <p:sp>
            <p:nvSpPr>
              <p:cNvPr id="27" name="Овал 26">
                <a:extLst>
                  <a:ext uri="{FF2B5EF4-FFF2-40B4-BE49-F238E27FC236}">
                    <a16:creationId xmlns="" xmlns:a16="http://schemas.microsoft.com/office/drawing/2014/main" id="{4A91089F-0E1F-CC6B-4EDC-340C54B30752}"/>
                  </a:ext>
                </a:extLst>
              </p:cNvPr>
              <p:cNvSpPr/>
              <p:nvPr/>
            </p:nvSpPr>
            <p:spPr>
              <a:xfrm>
                <a:off x="2311136" y="1768022"/>
                <a:ext cx="1040579" cy="1040579"/>
              </a:xfrm>
              <a:prstGeom prst="ellipse">
                <a:avLst/>
              </a:prstGeom>
              <a:solidFill>
                <a:srgbClr val="182947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uk-UA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28" name="Рисунок 27">
                <a:extLst>
                  <a:ext uri="{FF2B5EF4-FFF2-40B4-BE49-F238E27FC236}">
                    <a16:creationId xmlns="" xmlns:a16="http://schemas.microsoft.com/office/drawing/2014/main" id="{92D1F2B6-BA0D-1259-FFAB-FC6C4799F32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2516425" y="1973311"/>
                <a:ext cx="630000" cy="630000"/>
              </a:xfrm>
              <a:prstGeom prst="rect">
                <a:avLst/>
              </a:prstGeom>
            </p:spPr>
          </p:pic>
        </p:grpSp>
        <p:sp>
          <p:nvSpPr>
            <p:cNvPr id="3" name="TextBox 2">
              <a:extLst>
                <a:ext uri="{FF2B5EF4-FFF2-40B4-BE49-F238E27FC236}">
                  <a16:creationId xmlns="" xmlns:a16="http://schemas.microsoft.com/office/drawing/2014/main" id="{67A83D26-1A5F-0BDA-EECD-ADAFCF0E5F99}"/>
                </a:ext>
              </a:extLst>
            </p:cNvPr>
            <p:cNvSpPr txBox="1"/>
            <p:nvPr/>
          </p:nvSpPr>
          <p:spPr>
            <a:xfrm>
              <a:off x="2053940" y="3433887"/>
              <a:ext cx="2826978" cy="307777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r>
                <a:rPr lang="uk-UA" sz="1400" b="1" dirty="0">
                  <a:latin typeface="Times New Roman" pitchFamily="18" charset="0"/>
                  <a:cs typeface="Times New Roman" pitchFamily="18" charset="0"/>
                </a:rPr>
                <a:t>ст. 191 КУпАП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="" xmlns:a16="http://schemas.microsoft.com/office/drawing/2014/main" id="{98EF2959-8F1B-DCEA-D7B6-EE6A4CC0F415}"/>
                </a:ext>
              </a:extLst>
            </p:cNvPr>
            <p:cNvSpPr txBox="1"/>
            <p:nvPr/>
          </p:nvSpPr>
          <p:spPr>
            <a:xfrm>
              <a:off x="2054957" y="3665952"/>
              <a:ext cx="3912618" cy="954107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lvl="0" algn="just"/>
              <a:r>
                <a:rPr lang="ru-RU" sz="1400" dirty="0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Порушення </a:t>
              </a:r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громадянами</a:t>
              </a:r>
              <a:r>
                <a:rPr lang="ru-RU" sz="1400" dirty="0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 правил </a:t>
              </a:r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зберігання</a:t>
              </a:r>
              <a:r>
                <a:rPr lang="ru-RU" sz="1400" dirty="0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, </a:t>
              </a:r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носіння</a:t>
              </a:r>
              <a:r>
                <a:rPr lang="ru-RU" sz="1400" dirty="0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 </a:t>
              </a:r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або</a:t>
              </a:r>
              <a:r>
                <a:rPr lang="ru-RU" sz="1400" dirty="0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 </a:t>
              </a:r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перевезення</a:t>
              </a:r>
              <a:r>
                <a:rPr lang="ru-RU" sz="1400" dirty="0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 </a:t>
              </a:r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нагородної</a:t>
              </a:r>
              <a:r>
                <a:rPr lang="ru-RU" sz="1400" dirty="0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, </a:t>
              </a:r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вогнепальної</a:t>
              </a:r>
              <a:r>
                <a:rPr lang="ru-RU" sz="1400" dirty="0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, </a:t>
              </a:r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холодної</a:t>
              </a:r>
              <a:r>
                <a:rPr lang="ru-RU" sz="1400" dirty="0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 </a:t>
              </a:r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чи</a:t>
              </a:r>
              <a:r>
                <a:rPr lang="ru-RU" sz="1400" dirty="0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 </a:t>
              </a:r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пневматичної</a:t>
              </a:r>
              <a:r>
                <a:rPr lang="ru-RU" sz="1400" dirty="0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 </a:t>
              </a:r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зброї</a:t>
              </a:r>
              <a:r>
                <a:rPr lang="ru-RU" sz="1400" dirty="0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 і </a:t>
              </a:r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бойових</a:t>
              </a:r>
              <a:r>
                <a:rPr lang="ru-RU" sz="1400" dirty="0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 </a:t>
              </a:r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припасів</a:t>
              </a:r>
              <a:endParaRPr lang="ru-RU" sz="14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8" name="Групувати 7">
            <a:extLst>
              <a:ext uri="{FF2B5EF4-FFF2-40B4-BE49-F238E27FC236}">
                <a16:creationId xmlns="" xmlns:a16="http://schemas.microsoft.com/office/drawing/2014/main" id="{A74FA631-D75C-832A-16E5-E8FD8803756F}"/>
              </a:ext>
            </a:extLst>
          </p:cNvPr>
          <p:cNvGrpSpPr/>
          <p:nvPr/>
        </p:nvGrpSpPr>
        <p:grpSpPr>
          <a:xfrm>
            <a:off x="6683600" y="3022485"/>
            <a:ext cx="5175247" cy="1617058"/>
            <a:chOff x="492815" y="2787558"/>
            <a:chExt cx="5175247" cy="1617058"/>
          </a:xfrm>
        </p:grpSpPr>
        <p:sp>
          <p:nvSpPr>
            <p:cNvPr id="9" name="TextBox 8">
              <a:extLst>
                <a:ext uri="{FF2B5EF4-FFF2-40B4-BE49-F238E27FC236}">
                  <a16:creationId xmlns="" xmlns:a16="http://schemas.microsoft.com/office/drawing/2014/main" id="{5D9AD71C-E1C3-FC8B-04C7-B97E05F3C6CC}"/>
                </a:ext>
              </a:extLst>
            </p:cNvPr>
            <p:cNvSpPr txBox="1"/>
            <p:nvPr/>
          </p:nvSpPr>
          <p:spPr>
            <a:xfrm>
              <a:off x="2053940" y="2787558"/>
              <a:ext cx="2532720" cy="707886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r>
                <a:rPr lang="uk-UA" sz="4000" dirty="0" smtClean="0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4</a:t>
              </a:r>
              <a:endParaRPr lang="uk-UA" sz="36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0" name="Групувати 9">
              <a:extLst>
                <a:ext uri="{FF2B5EF4-FFF2-40B4-BE49-F238E27FC236}">
                  <a16:creationId xmlns="" xmlns:a16="http://schemas.microsoft.com/office/drawing/2014/main" id="{4EF20E90-368D-19A1-15DA-F7EB63BFF7F1}"/>
                </a:ext>
              </a:extLst>
            </p:cNvPr>
            <p:cNvGrpSpPr/>
            <p:nvPr/>
          </p:nvGrpSpPr>
          <p:grpSpPr>
            <a:xfrm>
              <a:off x="492815" y="2790436"/>
              <a:ext cx="1377886" cy="1377886"/>
              <a:chOff x="2311136" y="1768022"/>
              <a:chExt cx="1040579" cy="1040579"/>
            </a:xfrm>
          </p:grpSpPr>
          <p:sp>
            <p:nvSpPr>
              <p:cNvPr id="13" name="Овал 12">
                <a:extLst>
                  <a:ext uri="{FF2B5EF4-FFF2-40B4-BE49-F238E27FC236}">
                    <a16:creationId xmlns="" xmlns:a16="http://schemas.microsoft.com/office/drawing/2014/main" id="{DADAF3CF-0A24-C2B3-4D03-068105C5E4FC}"/>
                  </a:ext>
                </a:extLst>
              </p:cNvPr>
              <p:cNvSpPr/>
              <p:nvPr/>
            </p:nvSpPr>
            <p:spPr>
              <a:xfrm>
                <a:off x="2311136" y="1768022"/>
                <a:ext cx="1040579" cy="1040579"/>
              </a:xfrm>
              <a:prstGeom prst="ellipse">
                <a:avLst/>
              </a:prstGeom>
              <a:solidFill>
                <a:srgbClr val="182947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uk-UA" dirty="0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14" name="Рисунок 13">
                <a:extLst>
                  <a:ext uri="{FF2B5EF4-FFF2-40B4-BE49-F238E27FC236}">
                    <a16:creationId xmlns="" xmlns:a16="http://schemas.microsoft.com/office/drawing/2014/main" id="{7A869EE8-350D-548A-88E9-680D008C361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2566301" y="1973311"/>
                <a:ext cx="630000" cy="630000"/>
              </a:xfrm>
              <a:prstGeom prst="rect">
                <a:avLst/>
              </a:prstGeom>
            </p:spPr>
          </p:pic>
        </p:grpSp>
        <p:sp>
          <p:nvSpPr>
            <p:cNvPr id="11" name="TextBox 10">
              <a:extLst>
                <a:ext uri="{FF2B5EF4-FFF2-40B4-BE49-F238E27FC236}">
                  <a16:creationId xmlns="" xmlns:a16="http://schemas.microsoft.com/office/drawing/2014/main" id="{6AA30E4D-C6E5-A052-4F7F-F03AACE08A9B}"/>
                </a:ext>
              </a:extLst>
            </p:cNvPr>
            <p:cNvSpPr txBox="1"/>
            <p:nvPr/>
          </p:nvSpPr>
          <p:spPr>
            <a:xfrm>
              <a:off x="2053940" y="3433887"/>
              <a:ext cx="2826978" cy="307777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r>
                <a:rPr lang="uk-UA" sz="1400" b="1" dirty="0">
                  <a:latin typeface="Times New Roman" pitchFamily="18" charset="0"/>
                  <a:cs typeface="Times New Roman" pitchFamily="18" charset="0"/>
                </a:rPr>
                <a:t>ст. 192 КУпАП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="" xmlns:a16="http://schemas.microsoft.com/office/drawing/2014/main" id="{047552A6-855C-8A31-9D36-300E76CCB832}"/>
                </a:ext>
              </a:extLst>
            </p:cNvPr>
            <p:cNvSpPr txBox="1"/>
            <p:nvPr/>
          </p:nvSpPr>
          <p:spPr>
            <a:xfrm>
              <a:off x="2054958" y="3665952"/>
              <a:ext cx="3613104" cy="738664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lvl="0" algn="just"/>
              <a:r>
                <a:rPr lang="ru-RU" sz="1400" dirty="0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Порушення </a:t>
              </a:r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громадянами</a:t>
              </a:r>
              <a:r>
                <a:rPr lang="ru-RU" sz="1400" dirty="0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 </a:t>
              </a:r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строків</a:t>
              </a:r>
              <a:r>
                <a:rPr lang="ru-RU" sz="1400" dirty="0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 </a:t>
              </a:r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реєстрації</a:t>
              </a:r>
              <a:r>
                <a:rPr lang="ru-RU" sz="1400" dirty="0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 (</a:t>
              </a:r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перереєстрації</a:t>
              </a:r>
              <a:r>
                <a:rPr lang="ru-RU" sz="1400" dirty="0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) </a:t>
              </a:r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зброї</a:t>
              </a:r>
              <a:r>
                <a:rPr lang="ru-RU" sz="1400" dirty="0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 і правил </a:t>
              </a:r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взяття</a:t>
              </a:r>
              <a:r>
                <a:rPr lang="ru-RU" sz="1400" dirty="0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 </a:t>
              </a:r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її</a:t>
              </a:r>
              <a:r>
                <a:rPr lang="ru-RU" sz="1400" dirty="0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 на </a:t>
              </a:r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ea typeface="Proxima Nova"/>
                  <a:cs typeface="Times New Roman" pitchFamily="18" charset="0"/>
                  <a:sym typeface="Proxima Nova"/>
                </a:rPr>
                <a:t>облік</a:t>
              </a:r>
              <a:endParaRPr lang="ru-RU" sz="1400" dirty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endParaRPr>
            </a:p>
          </p:txBody>
        </p:sp>
      </p:grpSp>
      <p:pic>
        <p:nvPicPr>
          <p:cNvPr id="15" name="Графіка 14">
            <a:extLst>
              <a:ext uri="{FF2B5EF4-FFF2-40B4-BE49-F238E27FC236}">
                <a16:creationId xmlns="" xmlns:a16="http://schemas.microsoft.com/office/drawing/2014/main" id="{B880F8CA-0C21-C5F0-E750-9B077B5F62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5704" r="5704" b="25492"/>
          <a:stretch>
            <a:fillRect/>
          </a:stretch>
        </p:blipFill>
        <p:spPr>
          <a:xfrm>
            <a:off x="0" y="4896900"/>
            <a:ext cx="12192000" cy="19611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334308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D1B3616B-3704-851B-4445-20E7CC23E9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108;p2">
            <a:extLst>
              <a:ext uri="{FF2B5EF4-FFF2-40B4-BE49-F238E27FC236}">
                <a16:creationId xmlns="" xmlns:a16="http://schemas.microsoft.com/office/drawing/2014/main" id="{7E22D0B6-C035-0EE2-4DBA-9BA9C252FBC8}"/>
              </a:ext>
            </a:extLst>
          </p:cNvPr>
          <p:cNvSpPr txBox="1"/>
          <p:nvPr/>
        </p:nvSpPr>
        <p:spPr>
          <a:xfrm>
            <a:off x="333153" y="425162"/>
            <a:ext cx="11525694" cy="461624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dirty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Просвітницька робота. Навчальні заклади</a:t>
            </a:r>
          </a:p>
        </p:txBody>
      </p:sp>
      <p:grpSp>
        <p:nvGrpSpPr>
          <p:cNvPr id="16" name="Групувати 15">
            <a:extLst>
              <a:ext uri="{FF2B5EF4-FFF2-40B4-BE49-F238E27FC236}">
                <a16:creationId xmlns="" xmlns:a16="http://schemas.microsoft.com/office/drawing/2014/main" id="{D4879795-C39B-B415-B99D-6F21EFA431A3}"/>
              </a:ext>
            </a:extLst>
          </p:cNvPr>
          <p:cNvGrpSpPr/>
          <p:nvPr/>
        </p:nvGrpSpPr>
        <p:grpSpPr>
          <a:xfrm>
            <a:off x="422565" y="2713101"/>
            <a:ext cx="3080094" cy="2164502"/>
            <a:chOff x="961469" y="1789695"/>
            <a:chExt cx="3080094" cy="2164502"/>
          </a:xfrm>
        </p:grpSpPr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AC723FBA-2BEC-A3C6-4EAB-5E9CDB560BE9}"/>
                </a:ext>
              </a:extLst>
            </p:cNvPr>
            <p:cNvSpPr txBox="1"/>
            <p:nvPr/>
          </p:nvSpPr>
          <p:spPr>
            <a:xfrm>
              <a:off x="1235156" y="2968568"/>
              <a:ext cx="2532720" cy="707886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algn="ctr"/>
              <a:r>
                <a:rPr lang="uk-UA" sz="4000" dirty="0" smtClean="0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3</a:t>
              </a:r>
              <a:endParaRPr lang="uk-UA" sz="36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="" xmlns:a16="http://schemas.microsoft.com/office/drawing/2014/main" id="{1A479DB1-124E-4115-4FAE-9CF129791812}"/>
                </a:ext>
              </a:extLst>
            </p:cNvPr>
            <p:cNvSpPr txBox="1"/>
            <p:nvPr/>
          </p:nvSpPr>
          <p:spPr>
            <a:xfrm>
              <a:off x="961469" y="3646420"/>
              <a:ext cx="3080094" cy="307777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algn="ctr"/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дошкільні</a:t>
              </a:r>
              <a:endParaRPr lang="uk-UA" sz="14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9" name="Групувати 18">
              <a:extLst>
                <a:ext uri="{FF2B5EF4-FFF2-40B4-BE49-F238E27FC236}">
                  <a16:creationId xmlns="" xmlns:a16="http://schemas.microsoft.com/office/drawing/2014/main" id="{BB297B47-050C-1795-352D-EFD93410DC8F}"/>
                </a:ext>
              </a:extLst>
            </p:cNvPr>
            <p:cNvGrpSpPr/>
            <p:nvPr/>
          </p:nvGrpSpPr>
          <p:grpSpPr>
            <a:xfrm>
              <a:off x="1981226" y="1789695"/>
              <a:ext cx="1040579" cy="1040579"/>
              <a:chOff x="2311136" y="1768022"/>
              <a:chExt cx="1040579" cy="1040579"/>
            </a:xfrm>
          </p:grpSpPr>
          <p:sp>
            <p:nvSpPr>
              <p:cNvPr id="20" name="Овал 19">
                <a:extLst>
                  <a:ext uri="{FF2B5EF4-FFF2-40B4-BE49-F238E27FC236}">
                    <a16:creationId xmlns="" xmlns:a16="http://schemas.microsoft.com/office/drawing/2014/main" id="{A993FCC2-81B1-9420-A513-1557FCCEDD69}"/>
                  </a:ext>
                </a:extLst>
              </p:cNvPr>
              <p:cNvSpPr/>
              <p:nvPr/>
            </p:nvSpPr>
            <p:spPr>
              <a:xfrm>
                <a:off x="2311136" y="1768022"/>
                <a:ext cx="1040579" cy="1040579"/>
              </a:xfrm>
              <a:prstGeom prst="ellipse">
                <a:avLst/>
              </a:prstGeom>
              <a:solidFill>
                <a:srgbClr val="182947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 dirty="0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21" name="Рисунок 20">
                <a:extLst>
                  <a:ext uri="{FF2B5EF4-FFF2-40B4-BE49-F238E27FC236}">
                    <a16:creationId xmlns="" xmlns:a16="http://schemas.microsoft.com/office/drawing/2014/main" id="{239AF96F-3C96-B1C2-36EE-9CD1AF0681E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2516425" y="1973311"/>
                <a:ext cx="630000" cy="630000"/>
              </a:xfrm>
              <a:prstGeom prst="rect">
                <a:avLst/>
              </a:prstGeom>
            </p:spPr>
          </p:pic>
        </p:grpSp>
      </p:grpSp>
      <p:grpSp>
        <p:nvGrpSpPr>
          <p:cNvPr id="22" name="Групувати 21">
            <a:extLst>
              <a:ext uri="{FF2B5EF4-FFF2-40B4-BE49-F238E27FC236}">
                <a16:creationId xmlns="" xmlns:a16="http://schemas.microsoft.com/office/drawing/2014/main" id="{5B945BB1-608F-C809-3F66-69A0194CC2F5}"/>
              </a:ext>
            </a:extLst>
          </p:cNvPr>
          <p:cNvGrpSpPr/>
          <p:nvPr/>
        </p:nvGrpSpPr>
        <p:grpSpPr>
          <a:xfrm>
            <a:off x="8689342" y="2713101"/>
            <a:ext cx="3080094" cy="2164502"/>
            <a:chOff x="961469" y="1789695"/>
            <a:chExt cx="3080094" cy="2164502"/>
          </a:xfrm>
        </p:grpSpPr>
        <p:sp>
          <p:nvSpPr>
            <p:cNvPr id="23" name="TextBox 22">
              <a:extLst>
                <a:ext uri="{FF2B5EF4-FFF2-40B4-BE49-F238E27FC236}">
                  <a16:creationId xmlns="" xmlns:a16="http://schemas.microsoft.com/office/drawing/2014/main" id="{D52256E8-46C3-0A1A-0C51-AD025A762790}"/>
                </a:ext>
              </a:extLst>
            </p:cNvPr>
            <p:cNvSpPr txBox="1"/>
            <p:nvPr/>
          </p:nvSpPr>
          <p:spPr>
            <a:xfrm>
              <a:off x="1235156" y="2968568"/>
              <a:ext cx="2532720" cy="707886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algn="ctr"/>
              <a:r>
                <a:rPr lang="uk-UA" sz="4000" dirty="0" smtClean="0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4</a:t>
              </a:r>
              <a:endParaRPr lang="uk-UA" sz="36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="" xmlns:a16="http://schemas.microsoft.com/office/drawing/2014/main" id="{17B9373C-0956-0BDE-3BA3-91EC023BE902}"/>
                </a:ext>
              </a:extLst>
            </p:cNvPr>
            <p:cNvSpPr txBox="1"/>
            <p:nvPr/>
          </p:nvSpPr>
          <p:spPr>
            <a:xfrm>
              <a:off x="961469" y="3646420"/>
              <a:ext cx="3080094" cy="307777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algn="ctr"/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інші</a:t>
              </a:r>
              <a:endParaRPr lang="uk-UA" sz="16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5" name="Групувати 24">
              <a:extLst>
                <a:ext uri="{FF2B5EF4-FFF2-40B4-BE49-F238E27FC236}">
                  <a16:creationId xmlns="" xmlns:a16="http://schemas.microsoft.com/office/drawing/2014/main" id="{89F65D0F-9489-5712-38C0-7874A00DE76B}"/>
                </a:ext>
              </a:extLst>
            </p:cNvPr>
            <p:cNvGrpSpPr/>
            <p:nvPr/>
          </p:nvGrpSpPr>
          <p:grpSpPr>
            <a:xfrm>
              <a:off x="1981226" y="1789695"/>
              <a:ext cx="1040579" cy="1040579"/>
              <a:chOff x="2311136" y="1768022"/>
              <a:chExt cx="1040579" cy="1040579"/>
            </a:xfrm>
          </p:grpSpPr>
          <p:sp>
            <p:nvSpPr>
              <p:cNvPr id="26" name="Овал 25">
                <a:extLst>
                  <a:ext uri="{FF2B5EF4-FFF2-40B4-BE49-F238E27FC236}">
                    <a16:creationId xmlns="" xmlns:a16="http://schemas.microsoft.com/office/drawing/2014/main" id="{34394A5B-4806-4164-E66E-508278317C43}"/>
                  </a:ext>
                </a:extLst>
              </p:cNvPr>
              <p:cNvSpPr/>
              <p:nvPr/>
            </p:nvSpPr>
            <p:spPr>
              <a:xfrm>
                <a:off x="2311136" y="1768022"/>
                <a:ext cx="1040579" cy="1040579"/>
              </a:xfrm>
              <a:prstGeom prst="ellipse">
                <a:avLst/>
              </a:prstGeom>
              <a:solidFill>
                <a:srgbClr val="182947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 dirty="0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27" name="Рисунок 26">
                <a:extLst>
                  <a:ext uri="{FF2B5EF4-FFF2-40B4-BE49-F238E27FC236}">
                    <a16:creationId xmlns="" xmlns:a16="http://schemas.microsoft.com/office/drawing/2014/main" id="{62609C50-E571-EC65-3FCD-AF60A0956BD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2516425" y="1973311"/>
                <a:ext cx="630000" cy="630000"/>
              </a:xfrm>
              <a:prstGeom prst="rect">
                <a:avLst/>
              </a:prstGeom>
            </p:spPr>
          </p:pic>
        </p:grpSp>
      </p:grpSp>
      <p:grpSp>
        <p:nvGrpSpPr>
          <p:cNvPr id="28" name="Групувати 27">
            <a:extLst>
              <a:ext uri="{FF2B5EF4-FFF2-40B4-BE49-F238E27FC236}">
                <a16:creationId xmlns="" xmlns:a16="http://schemas.microsoft.com/office/drawing/2014/main" id="{8A58B217-3EA3-C801-0748-311F877569C2}"/>
              </a:ext>
            </a:extLst>
          </p:cNvPr>
          <p:cNvGrpSpPr/>
          <p:nvPr/>
        </p:nvGrpSpPr>
        <p:grpSpPr>
          <a:xfrm>
            <a:off x="4555953" y="2713101"/>
            <a:ext cx="3080094" cy="2164502"/>
            <a:chOff x="961469" y="1789695"/>
            <a:chExt cx="3080094" cy="2164502"/>
          </a:xfrm>
          <a:effectLst/>
        </p:grpSpPr>
        <p:sp>
          <p:nvSpPr>
            <p:cNvPr id="29" name="TextBox 28">
              <a:extLst>
                <a:ext uri="{FF2B5EF4-FFF2-40B4-BE49-F238E27FC236}">
                  <a16:creationId xmlns="" xmlns:a16="http://schemas.microsoft.com/office/drawing/2014/main" id="{5548C6B8-6B38-56DF-80DB-EB8794E76515}"/>
                </a:ext>
              </a:extLst>
            </p:cNvPr>
            <p:cNvSpPr txBox="1"/>
            <p:nvPr/>
          </p:nvSpPr>
          <p:spPr>
            <a:xfrm>
              <a:off x="1235156" y="2968568"/>
              <a:ext cx="2532720" cy="707886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algn="ctr"/>
              <a:r>
                <a:rPr lang="uk-UA" sz="4000" dirty="0" smtClean="0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30</a:t>
              </a:r>
              <a:endParaRPr lang="uk-UA" sz="36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="" xmlns:a16="http://schemas.microsoft.com/office/drawing/2014/main" id="{DF37AFAA-B6E1-34C2-E7DA-069FB080C1AF}"/>
                </a:ext>
              </a:extLst>
            </p:cNvPr>
            <p:cNvSpPr txBox="1"/>
            <p:nvPr/>
          </p:nvSpPr>
          <p:spPr>
            <a:xfrm>
              <a:off x="961469" y="3646420"/>
              <a:ext cx="3080094" cy="307777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algn="ctr"/>
              <a:r>
                <a:rPr lang="ru-RU" sz="1400" dirty="0" err="1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rPr>
                <a:t>загальноосвітні</a:t>
              </a:r>
              <a:endParaRPr lang="uk-UA" sz="1200" dirty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31" name="Групувати 30">
              <a:extLst>
                <a:ext uri="{FF2B5EF4-FFF2-40B4-BE49-F238E27FC236}">
                  <a16:creationId xmlns="" xmlns:a16="http://schemas.microsoft.com/office/drawing/2014/main" id="{D9A8277E-EFD3-70C1-2EB1-517DD12850BD}"/>
                </a:ext>
              </a:extLst>
            </p:cNvPr>
            <p:cNvGrpSpPr/>
            <p:nvPr/>
          </p:nvGrpSpPr>
          <p:grpSpPr>
            <a:xfrm>
              <a:off x="1981226" y="1789695"/>
              <a:ext cx="1040579" cy="1040579"/>
              <a:chOff x="2311136" y="1768022"/>
              <a:chExt cx="1040579" cy="1040579"/>
            </a:xfrm>
          </p:grpSpPr>
          <p:sp>
            <p:nvSpPr>
              <p:cNvPr id="32" name="Овал 31">
                <a:extLst>
                  <a:ext uri="{FF2B5EF4-FFF2-40B4-BE49-F238E27FC236}">
                    <a16:creationId xmlns="" xmlns:a16="http://schemas.microsoft.com/office/drawing/2014/main" id="{C79A9C8F-238C-9006-5D0B-FE38F54FADB4}"/>
                  </a:ext>
                </a:extLst>
              </p:cNvPr>
              <p:cNvSpPr/>
              <p:nvPr/>
            </p:nvSpPr>
            <p:spPr>
              <a:xfrm>
                <a:off x="2311136" y="1768022"/>
                <a:ext cx="1040579" cy="1040579"/>
              </a:xfrm>
              <a:prstGeom prst="ellipse">
                <a:avLst/>
              </a:prstGeom>
              <a:solidFill>
                <a:srgbClr val="182947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 dirty="0">
                  <a:solidFill>
                    <a:srgbClr val="182947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33" name="Рисунок 32">
                <a:extLst>
                  <a:ext uri="{FF2B5EF4-FFF2-40B4-BE49-F238E27FC236}">
                    <a16:creationId xmlns="" xmlns:a16="http://schemas.microsoft.com/office/drawing/2014/main" id="{0303E9AA-D379-EFEB-CBC6-3A0DD0D442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2516425" y="1973311"/>
                <a:ext cx="630000" cy="630000"/>
              </a:xfrm>
              <a:prstGeom prst="rect">
                <a:avLst/>
              </a:prstGeom>
            </p:spPr>
          </p:pic>
        </p:grpSp>
      </p:grpSp>
      <p:cxnSp>
        <p:nvCxnSpPr>
          <p:cNvPr id="34" name="Пряма сполучна лінія 33">
            <a:extLst>
              <a:ext uri="{FF2B5EF4-FFF2-40B4-BE49-F238E27FC236}">
                <a16:creationId xmlns="" xmlns:a16="http://schemas.microsoft.com/office/drawing/2014/main" id="{A3BD83B8-6C6C-A743-DDE2-82FEB11A40E4}"/>
              </a:ext>
            </a:extLst>
          </p:cNvPr>
          <p:cNvCxnSpPr>
            <a:cxnSpLocks/>
          </p:cNvCxnSpPr>
          <p:nvPr/>
        </p:nvCxnSpPr>
        <p:spPr>
          <a:xfrm>
            <a:off x="4029306" y="2782943"/>
            <a:ext cx="0" cy="2024818"/>
          </a:xfrm>
          <a:prstGeom prst="line">
            <a:avLst/>
          </a:prstGeom>
          <a:ln w="38100" cap="rnd">
            <a:solidFill>
              <a:srgbClr val="18294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 сполучна лінія 34">
            <a:extLst>
              <a:ext uri="{FF2B5EF4-FFF2-40B4-BE49-F238E27FC236}">
                <a16:creationId xmlns="" xmlns:a16="http://schemas.microsoft.com/office/drawing/2014/main" id="{EDA28674-81AF-477B-6418-F098DC92A094}"/>
              </a:ext>
            </a:extLst>
          </p:cNvPr>
          <p:cNvCxnSpPr>
            <a:cxnSpLocks/>
          </p:cNvCxnSpPr>
          <p:nvPr/>
        </p:nvCxnSpPr>
        <p:spPr>
          <a:xfrm>
            <a:off x="8162694" y="2782943"/>
            <a:ext cx="0" cy="2024818"/>
          </a:xfrm>
          <a:prstGeom prst="line">
            <a:avLst/>
          </a:prstGeom>
          <a:ln w="38100" cap="rnd">
            <a:solidFill>
              <a:srgbClr val="18294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="" xmlns:a16="http://schemas.microsoft.com/office/drawing/2014/main" id="{EBF3FEB1-EFB7-562D-99DA-0D4E9C1BF66F}"/>
              </a:ext>
            </a:extLst>
          </p:cNvPr>
          <p:cNvSpPr txBox="1"/>
          <p:nvPr/>
        </p:nvSpPr>
        <p:spPr>
          <a:xfrm>
            <a:off x="4197705" y="1569090"/>
            <a:ext cx="3800106" cy="923330"/>
          </a:xfrm>
          <a:prstGeom prst="rect">
            <a:avLst/>
          </a:prstGeom>
          <a:noFill/>
          <a:effectLst/>
        </p:spPr>
        <p:txBody>
          <a:bodyPr wrap="square" numCol="1" rtlCol="0">
            <a:spAutoFit/>
          </a:bodyPr>
          <a:lstStyle/>
          <a:p>
            <a:pPr algn="ctr"/>
            <a:r>
              <a:rPr lang="uk-UA" sz="5400" dirty="0" smtClean="0">
                <a:solidFill>
                  <a:srgbClr val="182947"/>
                </a:solidFill>
                <a:latin typeface="Times New Roman" pitchFamily="18" charset="0"/>
                <a:cs typeface="Times New Roman" pitchFamily="18" charset="0"/>
              </a:rPr>
              <a:t>37</a:t>
            </a:r>
            <a:endParaRPr lang="ru-RU" sz="5400" dirty="0" smtClean="0">
              <a:solidFill>
                <a:srgbClr val="18294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Google Shape;108;p2">
            <a:extLst>
              <a:ext uri="{FF2B5EF4-FFF2-40B4-BE49-F238E27FC236}">
                <a16:creationId xmlns="" xmlns:a16="http://schemas.microsoft.com/office/drawing/2014/main" id="{24ACD5D6-327F-F9F1-9EF5-D28847A738E8}"/>
              </a:ext>
            </a:extLst>
          </p:cNvPr>
          <p:cNvSpPr txBox="1"/>
          <p:nvPr/>
        </p:nvSpPr>
        <p:spPr>
          <a:xfrm>
            <a:off x="334911" y="1199799"/>
            <a:ext cx="11525694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ru-RU" dirty="0" err="1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Всього</a:t>
            </a:r>
            <a:r>
              <a:rPr lang="ru-RU" dirty="0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 проведено </a:t>
            </a:r>
            <a:r>
              <a:rPr lang="ru-RU" dirty="0" err="1">
                <a:solidFill>
                  <a:srgbClr val="182947"/>
                </a:solidFill>
                <a:latin typeface="Times New Roman" pitchFamily="18" charset="0"/>
                <a:ea typeface="Proxima Nova"/>
                <a:cs typeface="Times New Roman" pitchFamily="18" charset="0"/>
                <a:sym typeface="Proxima Nova"/>
              </a:rPr>
              <a:t>заходів</a:t>
            </a:r>
            <a:endParaRPr lang="uk-UA" dirty="0">
              <a:solidFill>
                <a:srgbClr val="182947"/>
              </a:solidFill>
              <a:latin typeface="Times New Roman" pitchFamily="18" charset="0"/>
              <a:ea typeface="Proxima Nova"/>
              <a:cs typeface="Times New Roman" pitchFamily="18" charset="0"/>
              <a:sym typeface="Proxima Nova"/>
            </a:endParaRPr>
          </a:p>
        </p:txBody>
      </p:sp>
      <p:pic>
        <p:nvPicPr>
          <p:cNvPr id="2" name="Графіка 1">
            <a:extLst>
              <a:ext uri="{FF2B5EF4-FFF2-40B4-BE49-F238E27FC236}">
                <a16:creationId xmlns="" xmlns:a16="http://schemas.microsoft.com/office/drawing/2014/main" id="{F5FC4B0A-2CA9-E9DF-33E2-73412713EED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rcRect l="5704" r="5704" b="25492"/>
          <a:stretch>
            <a:fillRect/>
          </a:stretch>
        </p:blipFill>
        <p:spPr>
          <a:xfrm>
            <a:off x="0" y="4896900"/>
            <a:ext cx="12192000" cy="19611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165201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86D90A85-1B9F-BA77-6670-7D29263DC7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Рисунок 55">
            <a:extLst>
              <a:ext uri="{FF2B5EF4-FFF2-40B4-BE49-F238E27FC236}">
                <a16:creationId xmlns="" xmlns:a16="http://schemas.microsoft.com/office/drawing/2014/main" id="{1BC1BA78-4E2B-91A5-CAA5-0911F7FE558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58800">
            <a:off x="-1372533" y="-1425897"/>
            <a:ext cx="14937067" cy="5561595"/>
          </a:xfrm>
          <a:prstGeom prst="rect">
            <a:avLst/>
          </a:prstGeom>
        </p:spPr>
      </p:pic>
      <p:sp>
        <p:nvSpPr>
          <p:cNvPr id="4" name="Google Shape;108;p2">
            <a:extLst>
              <a:ext uri="{FF2B5EF4-FFF2-40B4-BE49-F238E27FC236}">
                <a16:creationId xmlns="" xmlns:a16="http://schemas.microsoft.com/office/drawing/2014/main" id="{DF6A6384-BA7A-EF5E-6E6C-C61872020BB2}"/>
              </a:ext>
            </a:extLst>
          </p:cNvPr>
          <p:cNvSpPr txBox="1"/>
          <p:nvPr/>
        </p:nvSpPr>
        <p:spPr>
          <a:xfrm>
            <a:off x="333153" y="425162"/>
            <a:ext cx="11525694" cy="461624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dirty="0">
                <a:solidFill>
                  <a:srgbClr val="182947"/>
                </a:solidFill>
                <a:latin typeface="Montserrat Black" panose="00000A00000000000000" pitchFamily="2" charset="-52"/>
                <a:ea typeface="Proxima Nova"/>
                <a:cs typeface="Proxima Nova"/>
                <a:sym typeface="Proxima Nova"/>
              </a:rPr>
              <a:t>Кримінальні правопорушення. </a:t>
            </a:r>
            <a:r>
              <a:rPr lang="uk-UA" sz="2400" dirty="0" smtClean="0">
                <a:solidFill>
                  <a:srgbClr val="182947"/>
                </a:solidFill>
                <a:latin typeface="Montserrat SemiBold" panose="00000700000000000000" pitchFamily="2" charset="-52"/>
                <a:ea typeface="Proxima Nova"/>
                <a:cs typeface="Proxima Nova"/>
                <a:sym typeface="Proxima Nova"/>
              </a:rPr>
              <a:t>Розкрито</a:t>
            </a:r>
            <a:endParaRPr lang="uk-UA" sz="2400" dirty="0">
              <a:solidFill>
                <a:srgbClr val="182947"/>
              </a:solidFill>
              <a:latin typeface="Montserrat SemiBold" panose="00000700000000000000" pitchFamily="2" charset="-52"/>
              <a:ea typeface="Proxima Nova"/>
              <a:cs typeface="Proxima Nova"/>
              <a:sym typeface="Proxima Nova"/>
            </a:endParaRPr>
          </a:p>
        </p:txBody>
      </p:sp>
      <p:grpSp>
        <p:nvGrpSpPr>
          <p:cNvPr id="3" name="Групувати 2">
            <a:extLst>
              <a:ext uri="{FF2B5EF4-FFF2-40B4-BE49-F238E27FC236}">
                <a16:creationId xmlns="" xmlns:a16="http://schemas.microsoft.com/office/drawing/2014/main" id="{576447D2-1CE0-C843-C329-59BE1A2332DB}"/>
              </a:ext>
            </a:extLst>
          </p:cNvPr>
          <p:cNvGrpSpPr/>
          <p:nvPr/>
        </p:nvGrpSpPr>
        <p:grpSpPr>
          <a:xfrm>
            <a:off x="235444" y="1335138"/>
            <a:ext cx="3454337" cy="2164502"/>
            <a:chOff x="774348" y="1789695"/>
            <a:chExt cx="3454337" cy="2164502"/>
          </a:xfrm>
        </p:grpSpPr>
        <p:sp>
          <p:nvSpPr>
            <p:cNvPr id="11" name="TextBox 10">
              <a:extLst>
                <a:ext uri="{FF2B5EF4-FFF2-40B4-BE49-F238E27FC236}">
                  <a16:creationId xmlns="" xmlns:a16="http://schemas.microsoft.com/office/drawing/2014/main" id="{63C2FB2B-0C59-81ED-F54C-C5663D2B54F1}"/>
                </a:ext>
              </a:extLst>
            </p:cNvPr>
            <p:cNvSpPr txBox="1"/>
            <p:nvPr/>
          </p:nvSpPr>
          <p:spPr>
            <a:xfrm>
              <a:off x="1235156" y="2968568"/>
              <a:ext cx="2532720" cy="707886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algn="ctr"/>
              <a:r>
                <a:rPr lang="uk-UA" sz="4000" dirty="0" smtClean="0">
                  <a:solidFill>
                    <a:srgbClr val="182947"/>
                  </a:solidFill>
                  <a:latin typeface="Montserrat Black" panose="00000A00000000000000" pitchFamily="2" charset="-52"/>
                </a:rPr>
                <a:t>11</a:t>
              </a:r>
              <a:endParaRPr lang="uk-UA" sz="3600" dirty="0">
                <a:solidFill>
                  <a:srgbClr val="182947"/>
                </a:solidFill>
                <a:latin typeface="Montserrat Black" panose="00000A00000000000000" pitchFamily="2" charset="-52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="" xmlns:a16="http://schemas.microsoft.com/office/drawing/2014/main" id="{09801926-2930-C5EE-73B2-374E5A0BC58A}"/>
                </a:ext>
              </a:extLst>
            </p:cNvPr>
            <p:cNvSpPr txBox="1"/>
            <p:nvPr/>
          </p:nvSpPr>
          <p:spPr>
            <a:xfrm>
              <a:off x="774348" y="3646420"/>
              <a:ext cx="3454337" cy="307777"/>
            </a:xfrm>
            <a:prstGeom prst="rect">
              <a:avLst/>
            </a:prstGeom>
            <a:noFill/>
            <a:effectLst/>
          </p:spPr>
          <p:txBody>
            <a:bodyPr wrap="square" numCol="1" rtlCol="0">
              <a:spAutoFit/>
            </a:bodyPr>
            <a:lstStyle/>
            <a:p>
              <a:pPr algn="ctr"/>
              <a:endParaRPr lang="ru-RU" sz="1400" dirty="0">
                <a:solidFill>
                  <a:srgbClr val="182947"/>
                </a:solidFill>
                <a:latin typeface="Montserrat Medium" panose="00000600000000000000" pitchFamily="2" charset="-52"/>
              </a:endParaRPr>
            </a:p>
          </p:txBody>
        </p:sp>
        <p:sp>
          <p:nvSpPr>
            <p:cNvPr id="14" name="Овал 13">
              <a:extLst>
                <a:ext uri="{FF2B5EF4-FFF2-40B4-BE49-F238E27FC236}">
                  <a16:creationId xmlns="" xmlns:a16="http://schemas.microsoft.com/office/drawing/2014/main" id="{94ABFCAD-820A-C298-79B8-2AA2AAE7E70B}"/>
                </a:ext>
              </a:extLst>
            </p:cNvPr>
            <p:cNvSpPr/>
            <p:nvPr/>
          </p:nvSpPr>
          <p:spPr>
            <a:xfrm>
              <a:off x="1981226" y="1789695"/>
              <a:ext cx="1040579" cy="1040579"/>
            </a:xfrm>
            <a:prstGeom prst="ellipse">
              <a:avLst/>
            </a:prstGeom>
            <a:solidFill>
              <a:srgbClr val="182947"/>
            </a:solidFill>
            <a:ln>
              <a:noFill/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>
                <a:solidFill>
                  <a:srgbClr val="182947"/>
                </a:solidFill>
              </a:endParaRPr>
            </a:p>
          </p:txBody>
        </p:sp>
      </p:grpSp>
      <p:cxnSp>
        <p:nvCxnSpPr>
          <p:cNvPr id="43" name="Пряма сполучна лінія 42">
            <a:extLst>
              <a:ext uri="{FF2B5EF4-FFF2-40B4-BE49-F238E27FC236}">
                <a16:creationId xmlns="" xmlns:a16="http://schemas.microsoft.com/office/drawing/2014/main" id="{9E1A5BDB-E4A7-6DFE-E9B9-918BC4F88371}"/>
              </a:ext>
            </a:extLst>
          </p:cNvPr>
          <p:cNvCxnSpPr>
            <a:cxnSpLocks/>
          </p:cNvCxnSpPr>
          <p:nvPr/>
        </p:nvCxnSpPr>
        <p:spPr>
          <a:xfrm>
            <a:off x="4029306" y="1404980"/>
            <a:ext cx="0" cy="2024818"/>
          </a:xfrm>
          <a:prstGeom prst="line">
            <a:avLst/>
          </a:prstGeom>
          <a:ln w="38100" cap="rnd">
            <a:solidFill>
              <a:srgbClr val="18294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 сполучна лінія 43">
            <a:extLst>
              <a:ext uri="{FF2B5EF4-FFF2-40B4-BE49-F238E27FC236}">
                <a16:creationId xmlns="" xmlns:a16="http://schemas.microsoft.com/office/drawing/2014/main" id="{5FFDA8DD-47D8-6C89-413E-BFCC5486A76C}"/>
              </a:ext>
            </a:extLst>
          </p:cNvPr>
          <p:cNvCxnSpPr>
            <a:cxnSpLocks/>
          </p:cNvCxnSpPr>
          <p:nvPr/>
        </p:nvCxnSpPr>
        <p:spPr>
          <a:xfrm>
            <a:off x="8162694" y="1404980"/>
            <a:ext cx="0" cy="2024818"/>
          </a:xfrm>
          <a:prstGeom prst="line">
            <a:avLst/>
          </a:prstGeom>
          <a:ln w="38100" cap="rnd">
            <a:solidFill>
              <a:srgbClr val="18294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 сполучна лінія 64">
            <a:extLst>
              <a:ext uri="{FF2B5EF4-FFF2-40B4-BE49-F238E27FC236}">
                <a16:creationId xmlns="" xmlns:a16="http://schemas.microsoft.com/office/drawing/2014/main" id="{28714558-6907-E386-F8CF-E771DC33CFA4}"/>
              </a:ext>
            </a:extLst>
          </p:cNvPr>
          <p:cNvCxnSpPr>
            <a:cxnSpLocks/>
          </p:cNvCxnSpPr>
          <p:nvPr/>
        </p:nvCxnSpPr>
        <p:spPr>
          <a:xfrm>
            <a:off x="4029306" y="4217816"/>
            <a:ext cx="0" cy="2024818"/>
          </a:xfrm>
          <a:prstGeom prst="line">
            <a:avLst/>
          </a:prstGeom>
          <a:ln w="38100" cap="rnd">
            <a:solidFill>
              <a:srgbClr val="18294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 сполучна лінія 65">
            <a:extLst>
              <a:ext uri="{FF2B5EF4-FFF2-40B4-BE49-F238E27FC236}">
                <a16:creationId xmlns="" xmlns:a16="http://schemas.microsoft.com/office/drawing/2014/main" id="{C808EAEC-A061-6F8A-7093-341D70CC5950}"/>
              </a:ext>
            </a:extLst>
          </p:cNvPr>
          <p:cNvCxnSpPr>
            <a:cxnSpLocks/>
          </p:cNvCxnSpPr>
          <p:nvPr/>
        </p:nvCxnSpPr>
        <p:spPr>
          <a:xfrm>
            <a:off x="8162694" y="4217816"/>
            <a:ext cx="0" cy="2024818"/>
          </a:xfrm>
          <a:prstGeom prst="line">
            <a:avLst/>
          </a:prstGeom>
          <a:ln w="38100" cap="rnd">
            <a:solidFill>
              <a:srgbClr val="18294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4829579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2665491" cy="793718"/>
          </a:xfrm>
        </p:spPr>
        <p:txBody>
          <a:bodyPr>
            <a:normAutofit/>
          </a:bodyPr>
          <a:lstStyle/>
          <a:p>
            <a:r>
              <a:rPr lang="uk-UA" sz="36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ФОТО ЗВІТ</a:t>
            </a:r>
            <a:endParaRPr lang="ru-RU" sz="3600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dmin\Desktop\6ecfc4d6-890b-4e23-b0bf-aa5c82113e8d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883120" y="1276539"/>
            <a:ext cx="9189267" cy="49004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Admin\Desktop\1926d4bd-369a-477c-a773-281446cc71e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23866" y="162963"/>
            <a:ext cx="4517680" cy="6536602"/>
          </a:xfrm>
          <a:prstGeom prst="rect">
            <a:avLst/>
          </a:prstGeom>
          <a:noFill/>
        </p:spPr>
      </p:pic>
      <p:pic>
        <p:nvPicPr>
          <p:cNvPr id="2052" name="Picture 4" descr="C:\Users\Admin\Desktop\1155c884-1418-4cb5-b302-1de113f1779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66644" y="217283"/>
            <a:ext cx="4750995" cy="65094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Admin\Desktop\bb54b4e7-73e9-48be-9cd1-bfbcaed3a73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88062" y="366667"/>
            <a:ext cx="4925087" cy="61970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Admin\Desktop\b80eea54-a3a8-4fdc-8f10-4845e2197d8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5938" y="226337"/>
            <a:ext cx="5148404" cy="6156357"/>
          </a:xfrm>
          <a:prstGeom prst="rect">
            <a:avLst/>
          </a:prstGeom>
          <a:noFill/>
        </p:spPr>
      </p:pic>
      <p:pic>
        <p:nvPicPr>
          <p:cNvPr id="4099" name="Picture 3" descr="C:\Users\Admin\Desktop\fe25add7-610c-455c-8b3e-f5320c21324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68654" y="226338"/>
            <a:ext cx="4576481" cy="60929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C:\Users\Admin\Desktop\7db8ceaf-a879-445e-b25f-52fbc7c92987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6681457" y="280657"/>
            <a:ext cx="5269117" cy="6174464"/>
          </a:xfrm>
          <a:prstGeom prst="rect">
            <a:avLst/>
          </a:prstGeom>
          <a:noFill/>
        </p:spPr>
      </p:pic>
      <p:pic>
        <p:nvPicPr>
          <p:cNvPr id="5123" name="Picture 3" descr="C:\Users\Admin\Desktop\839ec145-eb84-4608-92f2-88e10fbf04e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5758" y="280657"/>
            <a:ext cx="5504507" cy="6138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